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Open Sans" pitchFamily="2" charset="0"/>
      <p:regular r:id="rId16"/>
      <p:bold r:id="rId17"/>
      <p:italic r:id="rId18"/>
      <p:boldItalic r:id="rId19"/>
    </p:embeddedFont>
    <p:embeddedFont>
      <p:font typeface="PT Sans Narrow" panose="020B0506020203020204" pitchFamily="34" charset="0"/>
      <p:regular r:id="rId20"/>
      <p:bold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B94FFE1-1275-44AA-849C-00D216AB10F0}">
  <a:tblStyle styleId="{1B94FFE1-1275-44AA-849C-00D216AB10F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92"/>
    <p:restoredTop sz="94586"/>
  </p:normalViewPr>
  <p:slideViewPr>
    <p:cSldViewPr snapToGrid="0">
      <p:cViewPr varScale="1">
        <p:scale>
          <a:sx n="116" d="100"/>
          <a:sy n="116" d="100"/>
        </p:scale>
        <p:origin x="184" y="648"/>
      </p:cViewPr>
      <p:guideLst>
        <p:guide orient="horz" pos="1620"/>
        <p:guide pos="2880"/>
      </p:guideLst>
    </p:cSldViewPr>
  </p:slideViewPr>
  <p:notesTextViewPr>
    <p:cViewPr>
      <p:scale>
        <a:sx n="1" d="1"/>
        <a:sy n="1" d="1"/>
      </p:scale>
      <p:origin x="0" y="-112"/>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sz="1050">
                <a:solidFill>
                  <a:schemeClr val="dk1"/>
                </a:solidFill>
                <a:latin typeface="Times New Roman"/>
                <a:ea typeface="Times New Roman"/>
                <a:cs typeface="Times New Roman"/>
                <a:sym typeface="Times New Roman"/>
              </a:rPr>
              <a:t>Hello everyone. My name is Soto Hisakawa. I’m Graduate School of Mathematics, Kyushu University Japan. Today, I’d like to talk about My Agent for SCML OneShot Track SuzukaAgent.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ce27c71caa_0_4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ce27c71caa_0_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I’ll talk about the result of such a strategy.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I performed three simulations.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First Simulation is the simulation with the 2023 Finalists QuantityOrientedAgent, CCAgent, and KanbeAgent in 100 days. These were used in the reinforcement learning. SuzukaAgent is Blue line and get First Place on mean. </a:t>
            </a: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d0cfd582ee_0_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d0cfd582ee_0_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ja" sz="1200" dirty="0">
                <a:solidFill>
                  <a:schemeClr val="dk1"/>
                </a:solidFill>
                <a:latin typeface="Times New Roman"/>
                <a:ea typeface="Times New Roman"/>
                <a:cs typeface="Times New Roman"/>
                <a:sym typeface="Times New Roman"/>
              </a:rPr>
              <a:t>Second Simulation is the simulation with the 2023 Finalists AgentVSCforOneShot ForestAgent and Shochan in 100 days. These were not used in the reinforcement learning. SuzukaAgent is Blue line and get Second Place on mean.</a:t>
            </a:r>
            <a:endParaRPr sz="12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d0cfd582ee_0_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d0cfd582ee_0_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ja" sz="1200" dirty="0">
                <a:solidFill>
                  <a:schemeClr val="dk1"/>
                </a:solidFill>
                <a:latin typeface="Times New Roman"/>
                <a:ea typeface="Times New Roman"/>
                <a:cs typeface="Times New Roman"/>
                <a:sym typeface="Times New Roman"/>
              </a:rPr>
              <a:t>Third Simulation is the simulation with the 2023 Finalists QuantityOrientedAgent, CCAgent, KanbeAgent, AgentVSCforOneShot ForestAgent and Shochan in various days</a:t>
            </a:r>
            <a:r>
              <a:rPr lang="en-US" altLang="ja" sz="1200" dirty="0">
                <a:solidFill>
                  <a:schemeClr val="dk1"/>
                </a:solidFill>
                <a:latin typeface="Times New Roman"/>
                <a:ea typeface="Times New Roman"/>
                <a:cs typeface="Times New Roman"/>
                <a:sym typeface="Times New Roman"/>
              </a:rPr>
              <a:t>. </a:t>
            </a:r>
            <a:r>
              <a:rPr lang="ja" sz="1200" dirty="0">
                <a:solidFill>
                  <a:schemeClr val="dk1"/>
                </a:solidFill>
                <a:latin typeface="Times New Roman"/>
                <a:ea typeface="Times New Roman"/>
                <a:cs typeface="Times New Roman"/>
                <a:sym typeface="Times New Roman"/>
              </a:rPr>
              <a:t>SuzukaAgent is Blue line and get First Place on mean.</a:t>
            </a:r>
            <a:endParaRPr sz="12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ce27c71caa_0_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ce27c71caa_0_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ja" sz="1200" dirty="0">
                <a:solidFill>
                  <a:schemeClr val="dk1"/>
                </a:solidFill>
                <a:latin typeface="Times New Roman"/>
                <a:ea typeface="Times New Roman"/>
                <a:cs typeface="Times New Roman"/>
                <a:sym typeface="Times New Roman"/>
              </a:rPr>
              <a:t>In Conclusion, SuzukaAgent adjusts the degree of priority for unit price flexibility in accordance with compatible with other factory agents.</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dirty="0">
                <a:solidFill>
                  <a:schemeClr val="dk1"/>
                </a:solidFill>
                <a:latin typeface="Times New Roman"/>
                <a:ea typeface="Times New Roman"/>
                <a:cs typeface="Times New Roman"/>
                <a:sym typeface="Times New Roman"/>
              </a:rPr>
              <a:t>And, From the simulation results, it is evident that regardless of changes in factory agents or the number of days, high profits can be obtained</a:t>
            </a:r>
            <a:r>
              <a:rPr lang="en-US" altLang="ja" sz="1200" dirty="0">
                <a:solidFill>
                  <a:schemeClr val="dk1"/>
                </a:solidFill>
                <a:latin typeface="Times New Roman"/>
                <a:ea typeface="Times New Roman"/>
                <a:cs typeface="Times New Roman"/>
                <a:sym typeface="Times New Roman"/>
              </a:rPr>
              <a:t> by </a:t>
            </a:r>
            <a:r>
              <a:rPr lang="en-US" altLang="ja" sz="1200">
                <a:solidFill>
                  <a:schemeClr val="dk1"/>
                </a:solidFill>
                <a:latin typeface="Times New Roman"/>
                <a:ea typeface="Times New Roman"/>
                <a:cs typeface="Times New Roman"/>
                <a:sym typeface="Times New Roman"/>
              </a:rPr>
              <a:t>SuzukaAgent</a:t>
            </a:r>
            <a:endParaRPr sz="12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ce27c71ca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ce27c71ca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a:buNone/>
            </a:pPr>
            <a:r>
              <a:rPr lang="ja" sz="1050">
                <a:solidFill>
                  <a:schemeClr val="dk1"/>
                </a:solidFill>
                <a:latin typeface="Times New Roman"/>
                <a:ea typeface="Times New Roman"/>
                <a:cs typeface="Times New Roman"/>
                <a:sym typeface="Times New Roman"/>
              </a:rPr>
              <a:t>My presentation is divided into 5 parts. I’ll start with talking about Introduction, Proposal Strategy, Acceptance Strategy, Evaluation, and Conclusion. Now, let’s begin.</a:t>
            </a:r>
            <a:endParaRPr sz="105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ce27c71ca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ce27c71ca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Since last year’s tournament, the unit price consists of only two values, with a difference of one between them. As a result, it has become paramount to fulfill the quantity. QuantityOrientedAgent prioritized fulfilling the quantity and emerged victorious in last year’s tournament. In this tournament, I believe that pursuing the best unit price while ensuring the fulfillment of quantity requirements is crucial.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And, The strategy direction of SuzukaAgent is Proposing the best unit price and In acceptance, adjusting the degree of compromise on the unit price based on the advantages or disadvantages of the situation.</a:t>
            </a: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d0cfd582e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d0cfd582e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I consider the following three situations as disadvantageous.</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First, At level 0 (Because the quantity required for all factories at level 0 is greater than that at level 1)</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Second, Towards the end of the day (specifically, step is greater than 18)</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Third, Doesn’t work well with other factory agents</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In these situations, It is difficult to fulfill quantity requirements.</a:t>
            </a: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ce27c71ca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ce27c71caa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I’ll talk about difinitions of words.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First Needs means the current quantity required.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Second, the best unit price means in level 0 the highest unit price, otherwise in level 1 the lowest unit price.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Third, The lowest unit price means in level 0 the lowest unit price, otherwise in level 1 the highest unit price.</a:t>
            </a: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ce27c71ca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ce27c71ca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Next, I’ll talk about details of Strategy.</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In Proposal</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First, The proposal unit price is always the best unit price. Next, when the proposal quantity is in the number of partners is one the proposal quantity is needs. In other case, the proposal quantity is carrying over Needs divided by two</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We based this decision on the data from reinforcement learning for the best proposal strategy.</a:t>
            </a: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ce27c71caa_0_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ce27c71caa_0_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The reinforcement learning method is Q-learning that utilizes simulations with the 2023 winners: QuantityOrientedAgent, CCAgent, KanbeAgent. The state are the step, needs, level, and the number of partners. The reward is the profit. And, The acceptance strategy is When level is 0 or step is greater than 18 Prioritizes fulfilling needs and when level 1 and level is 18 or under Prioritizes the best unit price.</a:t>
            </a: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ce27c71caa_0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ce27c71caa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Otherwise, In Acceptance</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When level 0 and step is less than 18 or step is 18, Prioritize fulfilling needs.</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When level 1 and step is less than 18 Prioritize the best unit price, but accept even the worst unit price until reaching "acceptance level" acceptances per day</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And, when step is greater than 18 Maximize the profit</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ja" sz="1200">
                <a:solidFill>
                  <a:schemeClr val="dk1"/>
                </a:solidFill>
                <a:latin typeface="Times New Roman"/>
                <a:ea typeface="Times New Roman"/>
                <a:cs typeface="Times New Roman"/>
                <a:sym typeface="Times New Roman"/>
              </a:rPr>
              <a:t>We introduced "acceptance level" for adjusting the degree of compromise on the unit price based on the advantages or disadvantages on the situation.</a:t>
            </a: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ce27c71caa_0_4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ce27c71caa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ja" sz="1200" dirty="0">
                <a:solidFill>
                  <a:schemeClr val="dk1"/>
                </a:solidFill>
                <a:latin typeface="Times New Roman"/>
                <a:ea typeface="Times New Roman"/>
                <a:cs typeface="Times New Roman"/>
                <a:sym typeface="Times New Roman"/>
              </a:rPr>
              <a:t>The initial value of acceptance is 0. And, SuzukaAgent updata acceptance level at the end of each day by referring to data of the remaining needs as shown in figure. When it is difficult to fulfill needs, Acceptance level increase and SuzukaAgent compromise the unit price.</a:t>
            </a:r>
            <a:endParaRPr sz="12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1003650" y="1626439"/>
            <a:ext cx="7136700" cy="10224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ja"/>
              <a:t>SuzukaAgent</a:t>
            </a:r>
            <a:endParaRPr/>
          </a:p>
        </p:txBody>
      </p:sp>
      <p:sp>
        <p:nvSpPr>
          <p:cNvPr id="67" name="Google Shape;67;p13"/>
          <p:cNvSpPr txBox="1">
            <a:spLocks noGrp="1"/>
          </p:cNvSpPr>
          <p:nvPr>
            <p:ph type="subTitle" idx="1"/>
          </p:nvPr>
        </p:nvSpPr>
        <p:spPr>
          <a:xfrm>
            <a:off x="117750" y="2895800"/>
            <a:ext cx="8908500" cy="12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ja" sz="2500"/>
              <a:t>Soto Hisakawa</a:t>
            </a:r>
            <a:endParaRPr sz="2500"/>
          </a:p>
          <a:p>
            <a:pPr marL="0" lvl="0" indent="0" algn="ctr" rtl="0">
              <a:spcBef>
                <a:spcPts val="0"/>
              </a:spcBef>
              <a:spcAft>
                <a:spcPts val="0"/>
              </a:spcAft>
              <a:buNone/>
            </a:pPr>
            <a:r>
              <a:rPr lang="ja" sz="2500"/>
              <a:t>Graduate School of Mathematics, Kyushu University Japan</a:t>
            </a:r>
            <a:endParaRPr sz="2500"/>
          </a:p>
        </p:txBody>
      </p:sp>
      <p:pic>
        <p:nvPicPr>
          <p:cNvPr id="2" name="オーディオ 1">
            <a:hlinkClick r:id="" action="ppaction://media"/>
            <a:extLst>
              <a:ext uri="{FF2B5EF4-FFF2-40B4-BE49-F238E27FC236}">
                <a16:creationId xmlns:a16="http://schemas.microsoft.com/office/drawing/2014/main" id="{78A0DAEA-863E-6341-BBFB-5A8D4379F8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1385"/>
    </mc:Choice>
    <mc:Fallback xmlns="">
      <p:transition spd="slow" advTm="213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Evaluation 1/3</a:t>
            </a:r>
            <a:endParaRPr/>
          </a:p>
        </p:txBody>
      </p:sp>
      <p:sp>
        <p:nvSpPr>
          <p:cNvPr id="163" name="Google Shape;163;p22"/>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ja" sz="2000">
                <a:solidFill>
                  <a:srgbClr val="000000"/>
                </a:solidFill>
              </a:rPr>
              <a:t>The simulation with the 2023 Finalists in 100 days</a:t>
            </a:r>
            <a:endParaRPr sz="2000">
              <a:solidFill>
                <a:srgbClr val="000000"/>
              </a:solidFill>
            </a:endParaRPr>
          </a:p>
        </p:txBody>
      </p:sp>
      <p:pic>
        <p:nvPicPr>
          <p:cNvPr id="164" name="Google Shape;164;p22"/>
          <p:cNvPicPr preferRelativeResize="0"/>
          <p:nvPr/>
        </p:nvPicPr>
        <p:blipFill>
          <a:blip r:embed="rId5">
            <a:alphaModFix/>
          </a:blip>
          <a:stretch>
            <a:fillRect/>
          </a:stretch>
        </p:blipFill>
        <p:spPr>
          <a:xfrm>
            <a:off x="188350" y="1773250"/>
            <a:ext cx="5121601" cy="3168000"/>
          </a:xfrm>
          <a:prstGeom prst="rect">
            <a:avLst/>
          </a:prstGeom>
          <a:noFill/>
          <a:ln>
            <a:noFill/>
          </a:ln>
        </p:spPr>
      </p:pic>
      <p:graphicFrame>
        <p:nvGraphicFramePr>
          <p:cNvPr id="165" name="Google Shape;165;p22"/>
          <p:cNvGraphicFramePr/>
          <p:nvPr/>
        </p:nvGraphicFramePr>
        <p:xfrm>
          <a:off x="5225100" y="1773250"/>
          <a:ext cx="3745125" cy="1981050"/>
        </p:xfrm>
        <a:graphic>
          <a:graphicData uri="http://schemas.openxmlformats.org/drawingml/2006/table">
            <a:tbl>
              <a:tblPr>
                <a:noFill/>
                <a:tableStyleId>{1B94FFE1-1275-44AA-849C-00D216AB10F0}</a:tableStyleId>
              </a:tblPr>
              <a:tblGrid>
                <a:gridCol w="2035475">
                  <a:extLst>
                    <a:ext uri="{9D8B030D-6E8A-4147-A177-3AD203B41FA5}">
                      <a16:colId xmlns:a16="http://schemas.microsoft.com/office/drawing/2014/main" val="20000"/>
                    </a:ext>
                  </a:extLst>
                </a:gridCol>
                <a:gridCol w="854825">
                  <a:extLst>
                    <a:ext uri="{9D8B030D-6E8A-4147-A177-3AD203B41FA5}">
                      <a16:colId xmlns:a16="http://schemas.microsoft.com/office/drawing/2014/main" val="20001"/>
                    </a:ext>
                  </a:extLst>
                </a:gridCol>
                <a:gridCol w="854825">
                  <a:extLst>
                    <a:ext uri="{9D8B030D-6E8A-4147-A177-3AD203B41FA5}">
                      <a16:colId xmlns:a16="http://schemas.microsoft.com/office/drawing/2014/main" val="20002"/>
                    </a:ext>
                  </a:extLst>
                </a:gridCol>
              </a:tblGrid>
              <a:tr h="245600">
                <a:tc>
                  <a:txBody>
                    <a:bodyPr/>
                    <a:lstStyle/>
                    <a:p>
                      <a:pPr marL="0" lvl="0" indent="0" algn="ctr"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r>
                        <a:rPr lang="ja"/>
                        <a:t>Mean</a:t>
                      </a:r>
                      <a:endParaRPr/>
                    </a:p>
                  </a:txBody>
                  <a:tcPr marL="91425" marR="91425" marT="91425" marB="91425"/>
                </a:tc>
                <a:tc>
                  <a:txBody>
                    <a:bodyPr/>
                    <a:lstStyle/>
                    <a:p>
                      <a:pPr marL="0" lvl="0" indent="0" algn="ctr" rtl="0">
                        <a:spcBef>
                          <a:spcPts val="0"/>
                        </a:spcBef>
                        <a:spcAft>
                          <a:spcPts val="0"/>
                        </a:spcAft>
                        <a:buNone/>
                      </a:pPr>
                      <a:r>
                        <a:rPr lang="ja"/>
                        <a:t>Median</a:t>
                      </a:r>
                      <a:endParaRPr/>
                    </a:p>
                  </a:txBody>
                  <a:tcPr marL="91425" marR="91425" marT="91425" marB="91425"/>
                </a:tc>
                <a:extLst>
                  <a:ext uri="{0D108BD9-81ED-4DB2-BD59-A6C34878D82A}">
                    <a16:rowId xmlns:a16="http://schemas.microsoft.com/office/drawing/2014/main" val="10000"/>
                  </a:ext>
                </a:extLst>
              </a:tr>
              <a:tr h="232525">
                <a:tc>
                  <a:txBody>
                    <a:bodyPr/>
                    <a:lstStyle/>
                    <a:p>
                      <a:pPr marL="0" lvl="0" indent="0" algn="ctr" rtl="0">
                        <a:spcBef>
                          <a:spcPts val="0"/>
                        </a:spcBef>
                        <a:spcAft>
                          <a:spcPts val="0"/>
                        </a:spcAft>
                        <a:buNone/>
                      </a:pPr>
                      <a:r>
                        <a:rPr lang="ja">
                          <a:solidFill>
                            <a:srgbClr val="4A86E8"/>
                          </a:solidFill>
                        </a:rPr>
                        <a:t>SuzukaAgent</a:t>
                      </a:r>
                      <a:endParaRPr>
                        <a:solidFill>
                          <a:srgbClr val="4A86E8"/>
                        </a:solidFill>
                      </a:endParaRPr>
                    </a:p>
                  </a:txBody>
                  <a:tcPr marL="91425" marR="91425" marT="91425" marB="91425"/>
                </a:tc>
                <a:tc>
                  <a:txBody>
                    <a:bodyPr/>
                    <a:lstStyle/>
                    <a:p>
                      <a:pPr marL="0" lvl="0" indent="0" algn="l" rtl="0">
                        <a:spcBef>
                          <a:spcPts val="0"/>
                        </a:spcBef>
                        <a:spcAft>
                          <a:spcPts val="0"/>
                        </a:spcAft>
                        <a:buNone/>
                      </a:pPr>
                      <a:r>
                        <a:rPr lang="ja"/>
                        <a:t>1.09951</a:t>
                      </a:r>
                      <a:endParaRPr/>
                    </a:p>
                  </a:txBody>
                  <a:tcPr marL="91425" marR="91425" marT="91425" marB="91425"/>
                </a:tc>
                <a:tc>
                  <a:txBody>
                    <a:bodyPr/>
                    <a:lstStyle/>
                    <a:p>
                      <a:pPr marL="0" lvl="0" indent="0" algn="l" rtl="0">
                        <a:spcBef>
                          <a:spcPts val="0"/>
                        </a:spcBef>
                        <a:spcAft>
                          <a:spcPts val="0"/>
                        </a:spcAft>
                        <a:buNone/>
                      </a:pPr>
                      <a:r>
                        <a:rPr lang="ja"/>
                        <a:t>1.10348</a:t>
                      </a:r>
                      <a:endParaRPr/>
                    </a:p>
                  </a:txBody>
                  <a:tcPr marL="91425" marR="91425" marT="91425" marB="91425"/>
                </a:tc>
                <a:extLst>
                  <a:ext uri="{0D108BD9-81ED-4DB2-BD59-A6C34878D82A}">
                    <a16:rowId xmlns:a16="http://schemas.microsoft.com/office/drawing/2014/main" val="10001"/>
                  </a:ext>
                </a:extLst>
              </a:tr>
              <a:tr h="245625">
                <a:tc>
                  <a:txBody>
                    <a:bodyPr/>
                    <a:lstStyle/>
                    <a:p>
                      <a:pPr marL="0" lvl="0" indent="0" algn="ctr" rtl="0">
                        <a:spcBef>
                          <a:spcPts val="0"/>
                        </a:spcBef>
                        <a:spcAft>
                          <a:spcPts val="0"/>
                        </a:spcAft>
                        <a:buNone/>
                      </a:pPr>
                      <a:r>
                        <a:rPr lang="ja">
                          <a:solidFill>
                            <a:schemeClr val="accent3"/>
                          </a:solidFill>
                        </a:rPr>
                        <a:t>KanbeAgent</a:t>
                      </a:r>
                      <a:endParaRPr>
                        <a:solidFill>
                          <a:schemeClr val="accent3"/>
                        </a:solidFill>
                      </a:endParaRPr>
                    </a:p>
                  </a:txBody>
                  <a:tcPr marL="91425" marR="91425" marT="91425" marB="91425"/>
                </a:tc>
                <a:tc>
                  <a:txBody>
                    <a:bodyPr/>
                    <a:lstStyle/>
                    <a:p>
                      <a:pPr marL="0" lvl="0" indent="0" algn="l" rtl="0">
                        <a:spcBef>
                          <a:spcPts val="0"/>
                        </a:spcBef>
                        <a:spcAft>
                          <a:spcPts val="0"/>
                        </a:spcAft>
                        <a:buNone/>
                      </a:pPr>
                      <a:r>
                        <a:rPr lang="ja"/>
                        <a:t>1.08666</a:t>
                      </a:r>
                      <a:endParaRPr/>
                    </a:p>
                  </a:txBody>
                  <a:tcPr marL="91425" marR="91425" marT="91425" marB="91425"/>
                </a:tc>
                <a:tc>
                  <a:txBody>
                    <a:bodyPr/>
                    <a:lstStyle/>
                    <a:p>
                      <a:pPr marL="0" lvl="0" indent="0" algn="l" rtl="0">
                        <a:spcBef>
                          <a:spcPts val="0"/>
                        </a:spcBef>
                        <a:spcAft>
                          <a:spcPts val="0"/>
                        </a:spcAft>
                        <a:buNone/>
                      </a:pPr>
                      <a:r>
                        <a:rPr lang="ja"/>
                        <a:t>1.08762</a:t>
                      </a:r>
                      <a:endParaRPr/>
                    </a:p>
                  </a:txBody>
                  <a:tcPr marL="91425" marR="91425" marT="91425" marB="91425"/>
                </a:tc>
                <a:extLst>
                  <a:ext uri="{0D108BD9-81ED-4DB2-BD59-A6C34878D82A}">
                    <a16:rowId xmlns:a16="http://schemas.microsoft.com/office/drawing/2014/main" val="10002"/>
                  </a:ext>
                </a:extLst>
              </a:tr>
              <a:tr h="0">
                <a:tc>
                  <a:txBody>
                    <a:bodyPr/>
                    <a:lstStyle/>
                    <a:p>
                      <a:pPr marL="0" lvl="0" indent="0" algn="ctr" rtl="0">
                        <a:spcBef>
                          <a:spcPts val="0"/>
                        </a:spcBef>
                        <a:spcAft>
                          <a:spcPts val="0"/>
                        </a:spcAft>
                        <a:buNone/>
                      </a:pPr>
                      <a:r>
                        <a:rPr lang="ja">
                          <a:solidFill>
                            <a:srgbClr val="FFD966"/>
                          </a:solidFill>
                        </a:rPr>
                        <a:t>CCAgent</a:t>
                      </a:r>
                      <a:endParaRPr>
                        <a:solidFill>
                          <a:srgbClr val="FFD966"/>
                        </a:solidFill>
                      </a:endParaRPr>
                    </a:p>
                  </a:txBody>
                  <a:tcPr marL="91425" marR="91425" marT="91425" marB="91425"/>
                </a:tc>
                <a:tc>
                  <a:txBody>
                    <a:bodyPr/>
                    <a:lstStyle/>
                    <a:p>
                      <a:pPr marL="0" lvl="0" indent="0" algn="l" rtl="0">
                        <a:spcBef>
                          <a:spcPts val="0"/>
                        </a:spcBef>
                        <a:spcAft>
                          <a:spcPts val="0"/>
                        </a:spcAft>
                        <a:buNone/>
                      </a:pPr>
                      <a:r>
                        <a:rPr lang="ja"/>
                        <a:t>1.08209</a:t>
                      </a:r>
                      <a:endParaRPr/>
                    </a:p>
                  </a:txBody>
                  <a:tcPr marL="91425" marR="91425" marT="91425" marB="91425"/>
                </a:tc>
                <a:tc>
                  <a:txBody>
                    <a:bodyPr/>
                    <a:lstStyle/>
                    <a:p>
                      <a:pPr marL="0" lvl="0" indent="0" algn="l" rtl="0">
                        <a:spcBef>
                          <a:spcPts val="0"/>
                        </a:spcBef>
                        <a:spcAft>
                          <a:spcPts val="0"/>
                        </a:spcAft>
                        <a:buNone/>
                      </a:pPr>
                      <a:r>
                        <a:rPr lang="ja"/>
                        <a:t>1.07931</a:t>
                      </a:r>
                      <a:endParaRPr/>
                    </a:p>
                  </a:txBody>
                  <a:tcPr marL="91425" marR="91425" marT="91425" marB="91425"/>
                </a:tc>
                <a:extLst>
                  <a:ext uri="{0D108BD9-81ED-4DB2-BD59-A6C34878D82A}">
                    <a16:rowId xmlns:a16="http://schemas.microsoft.com/office/drawing/2014/main" val="10003"/>
                  </a:ext>
                </a:extLst>
              </a:tr>
              <a:tr h="0">
                <a:tc>
                  <a:txBody>
                    <a:bodyPr/>
                    <a:lstStyle/>
                    <a:p>
                      <a:pPr marL="0" lvl="0" indent="0" algn="ctr" rtl="0">
                        <a:spcBef>
                          <a:spcPts val="0"/>
                        </a:spcBef>
                        <a:spcAft>
                          <a:spcPts val="0"/>
                        </a:spcAft>
                        <a:buNone/>
                      </a:pPr>
                      <a:r>
                        <a:rPr lang="ja">
                          <a:solidFill>
                            <a:srgbClr val="FF0000"/>
                          </a:solidFill>
                        </a:rPr>
                        <a:t>QuantityOrientedAgent</a:t>
                      </a:r>
                      <a:endParaRPr>
                        <a:solidFill>
                          <a:srgbClr val="FF0000"/>
                        </a:solidFill>
                      </a:endParaRPr>
                    </a:p>
                  </a:txBody>
                  <a:tcPr marL="91425" marR="91425" marT="91425" marB="91425"/>
                </a:tc>
                <a:tc>
                  <a:txBody>
                    <a:bodyPr/>
                    <a:lstStyle/>
                    <a:p>
                      <a:pPr marL="0" lvl="0" indent="0" algn="l" rtl="0">
                        <a:spcBef>
                          <a:spcPts val="0"/>
                        </a:spcBef>
                        <a:spcAft>
                          <a:spcPts val="0"/>
                        </a:spcAft>
                        <a:buNone/>
                      </a:pPr>
                      <a:r>
                        <a:rPr lang="ja"/>
                        <a:t>1.0816</a:t>
                      </a:r>
                      <a:endParaRPr/>
                    </a:p>
                  </a:txBody>
                  <a:tcPr marL="91425" marR="91425" marT="91425" marB="91425"/>
                </a:tc>
                <a:tc>
                  <a:txBody>
                    <a:bodyPr/>
                    <a:lstStyle/>
                    <a:p>
                      <a:pPr marL="0" lvl="0" indent="0" algn="l" rtl="0">
                        <a:spcBef>
                          <a:spcPts val="0"/>
                        </a:spcBef>
                        <a:spcAft>
                          <a:spcPts val="0"/>
                        </a:spcAft>
                        <a:buNone/>
                      </a:pPr>
                      <a:r>
                        <a:rPr lang="ja"/>
                        <a:t>1.07396</a:t>
                      </a:r>
                      <a:endParaRPr/>
                    </a:p>
                  </a:txBody>
                  <a:tcPr marL="91425" marR="91425" marT="91425" marB="91425"/>
                </a:tc>
                <a:extLst>
                  <a:ext uri="{0D108BD9-81ED-4DB2-BD59-A6C34878D82A}">
                    <a16:rowId xmlns:a16="http://schemas.microsoft.com/office/drawing/2014/main" val="10004"/>
                  </a:ext>
                </a:extLst>
              </a:tr>
            </a:tbl>
          </a:graphicData>
        </a:graphic>
      </p:graphicFrame>
      <p:sp>
        <p:nvSpPr>
          <p:cNvPr id="166" name="Google Shape;166;p22"/>
          <p:cNvSpPr txBox="1"/>
          <p:nvPr/>
        </p:nvSpPr>
        <p:spPr>
          <a:xfrm>
            <a:off x="5241850" y="3819825"/>
            <a:ext cx="3711600" cy="81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ja" sz="2000">
                <a:latin typeface="Open Sans"/>
                <a:ea typeface="Open Sans"/>
                <a:cs typeface="Open Sans"/>
                <a:sym typeface="Open Sans"/>
              </a:rPr>
              <a:t>These were used in the reinforcement learning</a:t>
            </a:r>
            <a:endParaRPr sz="2000">
              <a:latin typeface="Open Sans"/>
              <a:ea typeface="Open Sans"/>
              <a:cs typeface="Open Sans"/>
              <a:sym typeface="Open Sans"/>
            </a:endParaRPr>
          </a:p>
        </p:txBody>
      </p:sp>
      <p:pic>
        <p:nvPicPr>
          <p:cNvPr id="2" name="オーディオ 1">
            <a:hlinkClick r:id="" action="ppaction://media"/>
            <a:extLst>
              <a:ext uri="{FF2B5EF4-FFF2-40B4-BE49-F238E27FC236}">
                <a16:creationId xmlns:a16="http://schemas.microsoft.com/office/drawing/2014/main" id="{2CF6AB90-6164-5F4D-A7B8-18D9742BA47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1417"/>
    </mc:Choice>
    <mc:Fallback xmlns="">
      <p:transition spd="slow" advTm="314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Evaluation 2/3</a:t>
            </a:r>
            <a:endParaRPr/>
          </a:p>
        </p:txBody>
      </p:sp>
      <p:sp>
        <p:nvSpPr>
          <p:cNvPr id="172" name="Google Shape;172;p23"/>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ja" sz="2000">
                <a:solidFill>
                  <a:srgbClr val="000000"/>
                </a:solidFill>
              </a:rPr>
              <a:t>​​The simulation with the 2023 Finalists in 100 days</a:t>
            </a:r>
            <a:endParaRPr sz="2000">
              <a:solidFill>
                <a:srgbClr val="000000"/>
              </a:solidFill>
            </a:endParaRPr>
          </a:p>
        </p:txBody>
      </p:sp>
      <p:graphicFrame>
        <p:nvGraphicFramePr>
          <p:cNvPr id="173" name="Google Shape;173;p23"/>
          <p:cNvGraphicFramePr/>
          <p:nvPr/>
        </p:nvGraphicFramePr>
        <p:xfrm>
          <a:off x="5225100" y="1773250"/>
          <a:ext cx="3745125" cy="1981050"/>
        </p:xfrm>
        <a:graphic>
          <a:graphicData uri="http://schemas.openxmlformats.org/drawingml/2006/table">
            <a:tbl>
              <a:tblPr>
                <a:noFill/>
                <a:tableStyleId>{1B94FFE1-1275-44AA-849C-00D216AB10F0}</a:tableStyleId>
              </a:tblPr>
              <a:tblGrid>
                <a:gridCol w="2035475">
                  <a:extLst>
                    <a:ext uri="{9D8B030D-6E8A-4147-A177-3AD203B41FA5}">
                      <a16:colId xmlns:a16="http://schemas.microsoft.com/office/drawing/2014/main" val="20000"/>
                    </a:ext>
                  </a:extLst>
                </a:gridCol>
                <a:gridCol w="854825">
                  <a:extLst>
                    <a:ext uri="{9D8B030D-6E8A-4147-A177-3AD203B41FA5}">
                      <a16:colId xmlns:a16="http://schemas.microsoft.com/office/drawing/2014/main" val="20001"/>
                    </a:ext>
                  </a:extLst>
                </a:gridCol>
                <a:gridCol w="854825">
                  <a:extLst>
                    <a:ext uri="{9D8B030D-6E8A-4147-A177-3AD203B41FA5}">
                      <a16:colId xmlns:a16="http://schemas.microsoft.com/office/drawing/2014/main" val="20002"/>
                    </a:ext>
                  </a:extLst>
                </a:gridCol>
              </a:tblGrid>
              <a:tr h="245600">
                <a:tc>
                  <a:txBody>
                    <a:bodyPr/>
                    <a:lstStyle/>
                    <a:p>
                      <a:pPr marL="0" lvl="0" indent="0" algn="ctr"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r>
                        <a:rPr lang="ja"/>
                        <a:t>Mean</a:t>
                      </a:r>
                      <a:endParaRPr/>
                    </a:p>
                  </a:txBody>
                  <a:tcPr marL="91425" marR="91425" marT="91425" marB="91425"/>
                </a:tc>
                <a:tc>
                  <a:txBody>
                    <a:bodyPr/>
                    <a:lstStyle/>
                    <a:p>
                      <a:pPr marL="0" lvl="0" indent="0" algn="ctr" rtl="0">
                        <a:spcBef>
                          <a:spcPts val="0"/>
                        </a:spcBef>
                        <a:spcAft>
                          <a:spcPts val="0"/>
                        </a:spcAft>
                        <a:buNone/>
                      </a:pPr>
                      <a:r>
                        <a:rPr lang="ja"/>
                        <a:t>Median</a:t>
                      </a:r>
                      <a:endParaRPr/>
                    </a:p>
                  </a:txBody>
                  <a:tcPr marL="91425" marR="91425" marT="91425" marB="91425"/>
                </a:tc>
                <a:extLst>
                  <a:ext uri="{0D108BD9-81ED-4DB2-BD59-A6C34878D82A}">
                    <a16:rowId xmlns:a16="http://schemas.microsoft.com/office/drawing/2014/main" val="10000"/>
                  </a:ext>
                </a:extLst>
              </a:tr>
              <a:tr h="232525">
                <a:tc>
                  <a:txBody>
                    <a:bodyPr/>
                    <a:lstStyle/>
                    <a:p>
                      <a:pPr marL="0" lvl="0" indent="0" algn="ctr" rtl="0">
                        <a:spcBef>
                          <a:spcPts val="0"/>
                        </a:spcBef>
                        <a:spcAft>
                          <a:spcPts val="0"/>
                        </a:spcAft>
                        <a:buNone/>
                      </a:pPr>
                      <a:r>
                        <a:rPr lang="ja">
                          <a:solidFill>
                            <a:srgbClr val="FF0000"/>
                          </a:solidFill>
                        </a:rPr>
                        <a:t>AgentVSCforOneShot</a:t>
                      </a:r>
                      <a:endParaRPr>
                        <a:solidFill>
                          <a:srgbClr val="4A86E8"/>
                        </a:solidFill>
                      </a:endParaRPr>
                    </a:p>
                  </a:txBody>
                  <a:tcPr marL="91425" marR="91425" marT="91425" marB="91425"/>
                </a:tc>
                <a:tc>
                  <a:txBody>
                    <a:bodyPr/>
                    <a:lstStyle/>
                    <a:p>
                      <a:pPr marL="0" lvl="0" indent="0" algn="l" rtl="0">
                        <a:spcBef>
                          <a:spcPts val="0"/>
                        </a:spcBef>
                        <a:spcAft>
                          <a:spcPts val="0"/>
                        </a:spcAft>
                        <a:buNone/>
                      </a:pPr>
                      <a:r>
                        <a:rPr lang="ja"/>
                        <a:t>1.09480</a:t>
                      </a:r>
                      <a:endParaRPr/>
                    </a:p>
                  </a:txBody>
                  <a:tcPr marL="91425" marR="91425" marT="91425" marB="91425"/>
                </a:tc>
                <a:tc>
                  <a:txBody>
                    <a:bodyPr/>
                    <a:lstStyle/>
                    <a:p>
                      <a:pPr marL="0" lvl="0" indent="0" algn="l" rtl="0">
                        <a:spcBef>
                          <a:spcPts val="0"/>
                        </a:spcBef>
                        <a:spcAft>
                          <a:spcPts val="0"/>
                        </a:spcAft>
                        <a:buNone/>
                      </a:pPr>
                      <a:r>
                        <a:rPr lang="ja"/>
                        <a:t>1.08755</a:t>
                      </a:r>
                      <a:endParaRPr/>
                    </a:p>
                  </a:txBody>
                  <a:tcPr marL="91425" marR="91425" marT="91425" marB="91425"/>
                </a:tc>
                <a:extLst>
                  <a:ext uri="{0D108BD9-81ED-4DB2-BD59-A6C34878D82A}">
                    <a16:rowId xmlns:a16="http://schemas.microsoft.com/office/drawing/2014/main" val="10001"/>
                  </a:ext>
                </a:extLst>
              </a:tr>
              <a:tr h="245625">
                <a:tc>
                  <a:txBody>
                    <a:bodyPr/>
                    <a:lstStyle/>
                    <a:p>
                      <a:pPr marL="0" lvl="0" indent="0" algn="ctr" rtl="0">
                        <a:spcBef>
                          <a:spcPts val="0"/>
                        </a:spcBef>
                        <a:spcAft>
                          <a:spcPts val="0"/>
                        </a:spcAft>
                        <a:buNone/>
                      </a:pPr>
                      <a:r>
                        <a:rPr lang="ja">
                          <a:solidFill>
                            <a:srgbClr val="4A86E8"/>
                          </a:solidFill>
                        </a:rPr>
                        <a:t>SuzukaAgent</a:t>
                      </a:r>
                      <a:endParaRPr>
                        <a:solidFill>
                          <a:schemeClr val="accent3"/>
                        </a:solidFill>
                      </a:endParaRPr>
                    </a:p>
                  </a:txBody>
                  <a:tcPr marL="91425" marR="91425" marT="91425" marB="91425"/>
                </a:tc>
                <a:tc>
                  <a:txBody>
                    <a:bodyPr/>
                    <a:lstStyle/>
                    <a:p>
                      <a:pPr marL="0" lvl="0" indent="0" algn="l" rtl="0">
                        <a:spcBef>
                          <a:spcPts val="0"/>
                        </a:spcBef>
                        <a:spcAft>
                          <a:spcPts val="0"/>
                        </a:spcAft>
                        <a:buNone/>
                      </a:pPr>
                      <a:r>
                        <a:rPr lang="ja"/>
                        <a:t>1.08631</a:t>
                      </a:r>
                      <a:endParaRPr/>
                    </a:p>
                  </a:txBody>
                  <a:tcPr marL="91425" marR="91425" marT="91425" marB="91425"/>
                </a:tc>
                <a:tc>
                  <a:txBody>
                    <a:bodyPr/>
                    <a:lstStyle/>
                    <a:p>
                      <a:pPr marL="0" lvl="0" indent="0" algn="l" rtl="0">
                        <a:spcBef>
                          <a:spcPts val="0"/>
                        </a:spcBef>
                        <a:spcAft>
                          <a:spcPts val="0"/>
                        </a:spcAft>
                        <a:buNone/>
                      </a:pPr>
                      <a:r>
                        <a:rPr lang="ja"/>
                        <a:t>1.0817</a:t>
                      </a:r>
                      <a:endParaRPr/>
                    </a:p>
                  </a:txBody>
                  <a:tcPr marL="91425" marR="91425" marT="91425" marB="91425"/>
                </a:tc>
                <a:extLst>
                  <a:ext uri="{0D108BD9-81ED-4DB2-BD59-A6C34878D82A}">
                    <a16:rowId xmlns:a16="http://schemas.microsoft.com/office/drawing/2014/main" val="10002"/>
                  </a:ext>
                </a:extLst>
              </a:tr>
              <a:tr h="0">
                <a:tc>
                  <a:txBody>
                    <a:bodyPr/>
                    <a:lstStyle/>
                    <a:p>
                      <a:pPr marL="0" lvl="0" indent="0" algn="ctr" rtl="0">
                        <a:spcBef>
                          <a:spcPts val="0"/>
                        </a:spcBef>
                        <a:spcAft>
                          <a:spcPts val="0"/>
                        </a:spcAft>
                        <a:buNone/>
                      </a:pPr>
                      <a:r>
                        <a:rPr lang="ja">
                          <a:solidFill>
                            <a:schemeClr val="accent3"/>
                          </a:solidFill>
                        </a:rPr>
                        <a:t>Shochan</a:t>
                      </a:r>
                      <a:endParaRPr>
                        <a:solidFill>
                          <a:srgbClr val="FFD966"/>
                        </a:solidFill>
                      </a:endParaRPr>
                    </a:p>
                  </a:txBody>
                  <a:tcPr marL="91425" marR="91425" marT="91425" marB="91425"/>
                </a:tc>
                <a:tc>
                  <a:txBody>
                    <a:bodyPr/>
                    <a:lstStyle/>
                    <a:p>
                      <a:pPr marL="0" lvl="0" indent="0" algn="l" rtl="0">
                        <a:spcBef>
                          <a:spcPts val="0"/>
                        </a:spcBef>
                        <a:spcAft>
                          <a:spcPts val="0"/>
                        </a:spcAft>
                        <a:buNone/>
                      </a:pPr>
                      <a:r>
                        <a:rPr lang="ja"/>
                        <a:t>1.07055</a:t>
                      </a:r>
                      <a:endParaRPr/>
                    </a:p>
                  </a:txBody>
                  <a:tcPr marL="91425" marR="91425" marT="91425" marB="91425"/>
                </a:tc>
                <a:tc>
                  <a:txBody>
                    <a:bodyPr/>
                    <a:lstStyle/>
                    <a:p>
                      <a:pPr marL="0" lvl="0" indent="0" algn="l" rtl="0">
                        <a:spcBef>
                          <a:spcPts val="0"/>
                        </a:spcBef>
                        <a:spcAft>
                          <a:spcPts val="0"/>
                        </a:spcAft>
                        <a:buNone/>
                      </a:pPr>
                      <a:r>
                        <a:rPr lang="ja"/>
                        <a:t>1.07119</a:t>
                      </a:r>
                      <a:endParaRPr/>
                    </a:p>
                  </a:txBody>
                  <a:tcPr marL="91425" marR="91425" marT="91425" marB="91425"/>
                </a:tc>
                <a:extLst>
                  <a:ext uri="{0D108BD9-81ED-4DB2-BD59-A6C34878D82A}">
                    <a16:rowId xmlns:a16="http://schemas.microsoft.com/office/drawing/2014/main" val="10003"/>
                  </a:ext>
                </a:extLst>
              </a:tr>
              <a:tr h="0">
                <a:tc>
                  <a:txBody>
                    <a:bodyPr/>
                    <a:lstStyle/>
                    <a:p>
                      <a:pPr marL="0" lvl="0" indent="0" algn="ctr" rtl="0">
                        <a:spcBef>
                          <a:spcPts val="0"/>
                        </a:spcBef>
                        <a:spcAft>
                          <a:spcPts val="0"/>
                        </a:spcAft>
                        <a:buNone/>
                      </a:pPr>
                      <a:r>
                        <a:rPr lang="ja">
                          <a:solidFill>
                            <a:srgbClr val="FFD966"/>
                          </a:solidFill>
                        </a:rPr>
                        <a:t>ForestAgent</a:t>
                      </a:r>
                      <a:endParaRPr>
                        <a:solidFill>
                          <a:srgbClr val="FF0000"/>
                        </a:solidFill>
                      </a:endParaRPr>
                    </a:p>
                  </a:txBody>
                  <a:tcPr marL="91425" marR="91425" marT="91425" marB="91425"/>
                </a:tc>
                <a:tc>
                  <a:txBody>
                    <a:bodyPr/>
                    <a:lstStyle/>
                    <a:p>
                      <a:pPr marL="0" lvl="0" indent="0" algn="l" rtl="0">
                        <a:spcBef>
                          <a:spcPts val="0"/>
                        </a:spcBef>
                        <a:spcAft>
                          <a:spcPts val="0"/>
                        </a:spcAft>
                        <a:buNone/>
                      </a:pPr>
                      <a:r>
                        <a:rPr lang="ja"/>
                        <a:t>1.06015</a:t>
                      </a:r>
                      <a:endParaRPr/>
                    </a:p>
                  </a:txBody>
                  <a:tcPr marL="91425" marR="91425" marT="91425" marB="91425"/>
                </a:tc>
                <a:tc>
                  <a:txBody>
                    <a:bodyPr/>
                    <a:lstStyle/>
                    <a:p>
                      <a:pPr marL="0" lvl="0" indent="0" algn="l" rtl="0">
                        <a:spcBef>
                          <a:spcPts val="0"/>
                        </a:spcBef>
                        <a:spcAft>
                          <a:spcPts val="0"/>
                        </a:spcAft>
                        <a:buNone/>
                      </a:pPr>
                      <a:r>
                        <a:rPr lang="ja"/>
                        <a:t>1.04751</a:t>
                      </a:r>
                      <a:endParaRPr/>
                    </a:p>
                  </a:txBody>
                  <a:tcPr marL="91425" marR="91425" marT="91425" marB="91425"/>
                </a:tc>
                <a:extLst>
                  <a:ext uri="{0D108BD9-81ED-4DB2-BD59-A6C34878D82A}">
                    <a16:rowId xmlns:a16="http://schemas.microsoft.com/office/drawing/2014/main" val="10004"/>
                  </a:ext>
                </a:extLst>
              </a:tr>
            </a:tbl>
          </a:graphicData>
        </a:graphic>
      </p:graphicFrame>
      <p:sp>
        <p:nvSpPr>
          <p:cNvPr id="174" name="Google Shape;174;p23"/>
          <p:cNvSpPr txBox="1"/>
          <p:nvPr/>
        </p:nvSpPr>
        <p:spPr>
          <a:xfrm>
            <a:off x="5241850" y="3819825"/>
            <a:ext cx="3711600" cy="81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ja" sz="2000">
                <a:latin typeface="Open Sans"/>
                <a:ea typeface="Open Sans"/>
                <a:cs typeface="Open Sans"/>
                <a:sym typeface="Open Sans"/>
              </a:rPr>
              <a:t>These weren't used in the reinforcement learning</a:t>
            </a:r>
            <a:endParaRPr sz="2000">
              <a:latin typeface="Open Sans"/>
              <a:ea typeface="Open Sans"/>
              <a:cs typeface="Open Sans"/>
              <a:sym typeface="Open Sans"/>
            </a:endParaRPr>
          </a:p>
        </p:txBody>
      </p:sp>
      <p:pic>
        <p:nvPicPr>
          <p:cNvPr id="175" name="Google Shape;175;p23"/>
          <p:cNvPicPr preferRelativeResize="0"/>
          <p:nvPr/>
        </p:nvPicPr>
        <p:blipFill>
          <a:blip r:embed="rId5">
            <a:alphaModFix/>
          </a:blip>
          <a:stretch>
            <a:fillRect/>
          </a:stretch>
        </p:blipFill>
        <p:spPr>
          <a:xfrm>
            <a:off x="196225" y="1773250"/>
            <a:ext cx="4894725" cy="3027675"/>
          </a:xfrm>
          <a:prstGeom prst="rect">
            <a:avLst/>
          </a:prstGeom>
          <a:noFill/>
          <a:ln>
            <a:noFill/>
          </a:ln>
        </p:spPr>
      </p:pic>
      <p:pic>
        <p:nvPicPr>
          <p:cNvPr id="2" name="オーディオ 1">
            <a:hlinkClick r:id="" action="ppaction://media"/>
            <a:extLst>
              <a:ext uri="{FF2B5EF4-FFF2-40B4-BE49-F238E27FC236}">
                <a16:creationId xmlns:a16="http://schemas.microsoft.com/office/drawing/2014/main" id="{1E1459DF-60FC-1341-B791-BCF0D4E159E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1381"/>
    </mc:Choice>
    <mc:Fallback xmlns="">
      <p:transition spd="slow" advTm="21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Evaluation 3/3</a:t>
            </a:r>
            <a:endParaRPr/>
          </a:p>
        </p:txBody>
      </p:sp>
      <p:sp>
        <p:nvSpPr>
          <p:cNvPr id="181" name="Google Shape;181;p2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ja" sz="2000">
                <a:solidFill>
                  <a:srgbClr val="000000"/>
                </a:solidFill>
              </a:rPr>
              <a:t>The result of the simulation with the 2023 Finalists in various days</a:t>
            </a:r>
            <a:endParaRPr sz="2000">
              <a:solidFill>
                <a:srgbClr val="000000"/>
              </a:solidFill>
            </a:endParaRPr>
          </a:p>
        </p:txBody>
      </p:sp>
      <p:graphicFrame>
        <p:nvGraphicFramePr>
          <p:cNvPr id="182" name="Google Shape;182;p24"/>
          <p:cNvGraphicFramePr/>
          <p:nvPr/>
        </p:nvGraphicFramePr>
        <p:xfrm>
          <a:off x="5225100" y="1773250"/>
          <a:ext cx="3745125" cy="3169680"/>
        </p:xfrm>
        <a:graphic>
          <a:graphicData uri="http://schemas.openxmlformats.org/drawingml/2006/table">
            <a:tbl>
              <a:tblPr>
                <a:noFill/>
                <a:tableStyleId>{1B94FFE1-1275-44AA-849C-00D216AB10F0}</a:tableStyleId>
              </a:tblPr>
              <a:tblGrid>
                <a:gridCol w="2035475">
                  <a:extLst>
                    <a:ext uri="{9D8B030D-6E8A-4147-A177-3AD203B41FA5}">
                      <a16:colId xmlns:a16="http://schemas.microsoft.com/office/drawing/2014/main" val="20000"/>
                    </a:ext>
                  </a:extLst>
                </a:gridCol>
                <a:gridCol w="854825">
                  <a:extLst>
                    <a:ext uri="{9D8B030D-6E8A-4147-A177-3AD203B41FA5}">
                      <a16:colId xmlns:a16="http://schemas.microsoft.com/office/drawing/2014/main" val="20001"/>
                    </a:ext>
                  </a:extLst>
                </a:gridCol>
                <a:gridCol w="854825">
                  <a:extLst>
                    <a:ext uri="{9D8B030D-6E8A-4147-A177-3AD203B41FA5}">
                      <a16:colId xmlns:a16="http://schemas.microsoft.com/office/drawing/2014/main" val="20002"/>
                    </a:ext>
                  </a:extLst>
                </a:gridCol>
              </a:tblGrid>
              <a:tr h="245600">
                <a:tc>
                  <a:txBody>
                    <a:bodyPr/>
                    <a:lstStyle/>
                    <a:p>
                      <a:pPr marL="0" lvl="0" indent="0" algn="ctr"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r>
                        <a:rPr lang="ja"/>
                        <a:t>Mean</a:t>
                      </a:r>
                      <a:endParaRPr/>
                    </a:p>
                  </a:txBody>
                  <a:tcPr marL="91425" marR="91425" marT="91425" marB="91425"/>
                </a:tc>
                <a:tc>
                  <a:txBody>
                    <a:bodyPr/>
                    <a:lstStyle/>
                    <a:p>
                      <a:pPr marL="0" lvl="0" indent="0" algn="ctr" rtl="0">
                        <a:spcBef>
                          <a:spcPts val="0"/>
                        </a:spcBef>
                        <a:spcAft>
                          <a:spcPts val="0"/>
                        </a:spcAft>
                        <a:buNone/>
                      </a:pPr>
                      <a:r>
                        <a:rPr lang="ja"/>
                        <a:t>Median</a:t>
                      </a:r>
                      <a:endParaRPr/>
                    </a:p>
                  </a:txBody>
                  <a:tcPr marL="91425" marR="91425" marT="91425" marB="91425"/>
                </a:tc>
                <a:extLst>
                  <a:ext uri="{0D108BD9-81ED-4DB2-BD59-A6C34878D82A}">
                    <a16:rowId xmlns:a16="http://schemas.microsoft.com/office/drawing/2014/main" val="10000"/>
                  </a:ext>
                </a:extLst>
              </a:tr>
              <a:tr h="232525">
                <a:tc>
                  <a:txBody>
                    <a:bodyPr/>
                    <a:lstStyle/>
                    <a:p>
                      <a:pPr marL="0" lvl="0" indent="0" algn="ctr" rtl="0">
                        <a:spcBef>
                          <a:spcPts val="0"/>
                        </a:spcBef>
                        <a:spcAft>
                          <a:spcPts val="0"/>
                        </a:spcAft>
                        <a:buNone/>
                      </a:pPr>
                      <a:r>
                        <a:rPr lang="ja">
                          <a:solidFill>
                            <a:srgbClr val="4A86E8"/>
                          </a:solidFill>
                        </a:rPr>
                        <a:t>SuzukaAgent</a:t>
                      </a:r>
                      <a:endParaRPr>
                        <a:solidFill>
                          <a:srgbClr val="4A86E8"/>
                        </a:solidFill>
                      </a:endParaRPr>
                    </a:p>
                  </a:txBody>
                  <a:tcPr marL="91425" marR="91425" marT="91425" marB="91425"/>
                </a:tc>
                <a:tc>
                  <a:txBody>
                    <a:bodyPr/>
                    <a:lstStyle/>
                    <a:p>
                      <a:pPr marL="0" lvl="0" indent="0" algn="l" rtl="0">
                        <a:spcBef>
                          <a:spcPts val="0"/>
                        </a:spcBef>
                        <a:spcAft>
                          <a:spcPts val="0"/>
                        </a:spcAft>
                        <a:buNone/>
                      </a:pPr>
                      <a:r>
                        <a:rPr lang="ja"/>
                        <a:t>1.10550</a:t>
                      </a:r>
                      <a:endParaRPr/>
                    </a:p>
                  </a:txBody>
                  <a:tcPr marL="91425" marR="91425" marT="91425" marB="91425"/>
                </a:tc>
                <a:tc>
                  <a:txBody>
                    <a:bodyPr/>
                    <a:lstStyle/>
                    <a:p>
                      <a:pPr marL="0" lvl="0" indent="0" algn="l" rtl="0">
                        <a:spcBef>
                          <a:spcPts val="0"/>
                        </a:spcBef>
                        <a:spcAft>
                          <a:spcPts val="0"/>
                        </a:spcAft>
                        <a:buNone/>
                      </a:pPr>
                      <a:r>
                        <a:rPr lang="ja"/>
                        <a:t>1.11128</a:t>
                      </a:r>
                      <a:endParaRPr/>
                    </a:p>
                  </a:txBody>
                  <a:tcPr marL="91425" marR="91425" marT="91425" marB="91425"/>
                </a:tc>
                <a:extLst>
                  <a:ext uri="{0D108BD9-81ED-4DB2-BD59-A6C34878D82A}">
                    <a16:rowId xmlns:a16="http://schemas.microsoft.com/office/drawing/2014/main" val="10001"/>
                  </a:ext>
                </a:extLst>
              </a:tr>
              <a:tr h="245625">
                <a:tc>
                  <a:txBody>
                    <a:bodyPr/>
                    <a:lstStyle/>
                    <a:p>
                      <a:pPr marL="0" lvl="0" indent="0" algn="ctr" rtl="0">
                        <a:spcBef>
                          <a:spcPts val="0"/>
                        </a:spcBef>
                        <a:spcAft>
                          <a:spcPts val="0"/>
                        </a:spcAft>
                        <a:buNone/>
                      </a:pPr>
                      <a:r>
                        <a:rPr lang="ja">
                          <a:solidFill>
                            <a:schemeClr val="accent3"/>
                          </a:solidFill>
                        </a:rPr>
                        <a:t>KanbeAgent</a:t>
                      </a:r>
                      <a:endParaRPr>
                        <a:solidFill>
                          <a:schemeClr val="accent3"/>
                        </a:solidFill>
                      </a:endParaRPr>
                    </a:p>
                  </a:txBody>
                  <a:tcPr marL="91425" marR="91425" marT="91425" marB="91425"/>
                </a:tc>
                <a:tc>
                  <a:txBody>
                    <a:bodyPr/>
                    <a:lstStyle/>
                    <a:p>
                      <a:pPr marL="0" lvl="0" indent="0" algn="l" rtl="0">
                        <a:spcBef>
                          <a:spcPts val="0"/>
                        </a:spcBef>
                        <a:spcAft>
                          <a:spcPts val="0"/>
                        </a:spcAft>
                        <a:buNone/>
                      </a:pPr>
                      <a:r>
                        <a:rPr lang="ja"/>
                        <a:t>1.09883</a:t>
                      </a:r>
                      <a:endParaRPr/>
                    </a:p>
                  </a:txBody>
                  <a:tcPr marL="91425" marR="91425" marT="91425" marB="91425"/>
                </a:tc>
                <a:tc>
                  <a:txBody>
                    <a:bodyPr/>
                    <a:lstStyle/>
                    <a:p>
                      <a:pPr marL="0" lvl="0" indent="0" algn="l" rtl="0">
                        <a:spcBef>
                          <a:spcPts val="0"/>
                        </a:spcBef>
                        <a:spcAft>
                          <a:spcPts val="0"/>
                        </a:spcAft>
                        <a:buNone/>
                      </a:pPr>
                      <a:r>
                        <a:rPr lang="ja"/>
                        <a:t>1.10286</a:t>
                      </a:r>
                      <a:endParaRPr/>
                    </a:p>
                  </a:txBody>
                  <a:tcPr marL="91425" marR="91425" marT="91425" marB="91425"/>
                </a:tc>
                <a:extLst>
                  <a:ext uri="{0D108BD9-81ED-4DB2-BD59-A6C34878D82A}">
                    <a16:rowId xmlns:a16="http://schemas.microsoft.com/office/drawing/2014/main" val="10002"/>
                  </a:ext>
                </a:extLst>
              </a:tr>
              <a:tr h="0">
                <a:tc>
                  <a:txBody>
                    <a:bodyPr/>
                    <a:lstStyle/>
                    <a:p>
                      <a:pPr marL="0" lvl="0" indent="0" algn="ctr" rtl="0">
                        <a:spcBef>
                          <a:spcPts val="0"/>
                        </a:spcBef>
                        <a:spcAft>
                          <a:spcPts val="0"/>
                        </a:spcAft>
                        <a:buNone/>
                      </a:pPr>
                      <a:r>
                        <a:rPr lang="ja">
                          <a:solidFill>
                            <a:srgbClr val="FFD966"/>
                          </a:solidFill>
                        </a:rPr>
                        <a:t>CCAgent</a:t>
                      </a:r>
                      <a:endParaRPr>
                        <a:solidFill>
                          <a:srgbClr val="FFD966"/>
                        </a:solidFill>
                      </a:endParaRPr>
                    </a:p>
                  </a:txBody>
                  <a:tcPr marL="91425" marR="91425" marT="91425" marB="91425"/>
                </a:tc>
                <a:tc>
                  <a:txBody>
                    <a:bodyPr/>
                    <a:lstStyle/>
                    <a:p>
                      <a:pPr marL="0" lvl="0" indent="0" algn="l" rtl="0">
                        <a:spcBef>
                          <a:spcPts val="0"/>
                        </a:spcBef>
                        <a:spcAft>
                          <a:spcPts val="0"/>
                        </a:spcAft>
                        <a:buNone/>
                      </a:pPr>
                      <a:r>
                        <a:rPr lang="ja"/>
                        <a:t>1.09501</a:t>
                      </a:r>
                      <a:endParaRPr/>
                    </a:p>
                  </a:txBody>
                  <a:tcPr marL="91425" marR="91425" marT="91425" marB="91425"/>
                </a:tc>
                <a:tc>
                  <a:txBody>
                    <a:bodyPr/>
                    <a:lstStyle/>
                    <a:p>
                      <a:pPr marL="0" lvl="0" indent="0" algn="l" rtl="0">
                        <a:spcBef>
                          <a:spcPts val="0"/>
                        </a:spcBef>
                        <a:spcAft>
                          <a:spcPts val="0"/>
                        </a:spcAft>
                        <a:buNone/>
                      </a:pPr>
                      <a:r>
                        <a:rPr lang="ja"/>
                        <a:t>1.09769</a:t>
                      </a:r>
                      <a:endParaRPr/>
                    </a:p>
                  </a:txBody>
                  <a:tcPr marL="91425" marR="91425" marT="91425" marB="91425"/>
                </a:tc>
                <a:extLst>
                  <a:ext uri="{0D108BD9-81ED-4DB2-BD59-A6C34878D82A}">
                    <a16:rowId xmlns:a16="http://schemas.microsoft.com/office/drawing/2014/main" val="10003"/>
                  </a:ext>
                </a:extLst>
              </a:tr>
              <a:tr h="0">
                <a:tc>
                  <a:txBody>
                    <a:bodyPr/>
                    <a:lstStyle/>
                    <a:p>
                      <a:pPr marL="0" lvl="0" indent="0" algn="ctr" rtl="0">
                        <a:spcBef>
                          <a:spcPts val="0"/>
                        </a:spcBef>
                        <a:spcAft>
                          <a:spcPts val="0"/>
                        </a:spcAft>
                        <a:buNone/>
                      </a:pPr>
                      <a:r>
                        <a:rPr lang="ja">
                          <a:solidFill>
                            <a:srgbClr val="FF0000"/>
                          </a:solidFill>
                        </a:rPr>
                        <a:t>QuantityOrientedAgent</a:t>
                      </a:r>
                      <a:endParaRPr>
                        <a:solidFill>
                          <a:srgbClr val="FF0000"/>
                        </a:solidFill>
                      </a:endParaRPr>
                    </a:p>
                  </a:txBody>
                  <a:tcPr marL="91425" marR="91425" marT="91425" marB="91425"/>
                </a:tc>
                <a:tc>
                  <a:txBody>
                    <a:bodyPr/>
                    <a:lstStyle/>
                    <a:p>
                      <a:pPr marL="0" lvl="0" indent="0" algn="l" rtl="0">
                        <a:spcBef>
                          <a:spcPts val="0"/>
                        </a:spcBef>
                        <a:spcAft>
                          <a:spcPts val="0"/>
                        </a:spcAft>
                        <a:buNone/>
                      </a:pPr>
                      <a:r>
                        <a:rPr lang="ja"/>
                        <a:t>1.09171</a:t>
                      </a:r>
                      <a:endParaRPr/>
                    </a:p>
                  </a:txBody>
                  <a:tcPr marL="91425" marR="91425" marT="91425" marB="91425"/>
                </a:tc>
                <a:tc>
                  <a:txBody>
                    <a:bodyPr/>
                    <a:lstStyle/>
                    <a:p>
                      <a:pPr marL="0" lvl="0" indent="0" algn="l" rtl="0">
                        <a:spcBef>
                          <a:spcPts val="0"/>
                        </a:spcBef>
                        <a:spcAft>
                          <a:spcPts val="0"/>
                        </a:spcAft>
                        <a:buNone/>
                      </a:pPr>
                      <a:r>
                        <a:rPr lang="ja"/>
                        <a:t>1.09970</a:t>
                      </a:r>
                      <a:endParaRPr/>
                    </a:p>
                  </a:txBody>
                  <a:tcPr marL="91425" marR="91425" marT="91425" marB="91425"/>
                </a:tc>
                <a:extLst>
                  <a:ext uri="{0D108BD9-81ED-4DB2-BD59-A6C34878D82A}">
                    <a16:rowId xmlns:a16="http://schemas.microsoft.com/office/drawing/2014/main" val="10004"/>
                  </a:ext>
                </a:extLst>
              </a:tr>
              <a:tr h="0">
                <a:tc>
                  <a:txBody>
                    <a:bodyPr/>
                    <a:lstStyle/>
                    <a:p>
                      <a:pPr marL="0" lvl="0" indent="0" algn="ctr" rtl="0">
                        <a:spcBef>
                          <a:spcPts val="0"/>
                        </a:spcBef>
                        <a:spcAft>
                          <a:spcPts val="0"/>
                        </a:spcAft>
                        <a:buNone/>
                      </a:pPr>
                      <a:r>
                        <a:rPr lang="ja">
                          <a:solidFill>
                            <a:schemeClr val="accent4"/>
                          </a:solidFill>
                        </a:rPr>
                        <a:t>AgentVSCforOneShot</a:t>
                      </a:r>
                      <a:endParaRPr>
                        <a:solidFill>
                          <a:schemeClr val="accent4"/>
                        </a:solidFill>
                      </a:endParaRPr>
                    </a:p>
                  </a:txBody>
                  <a:tcPr marL="91425" marR="91425" marT="91425" marB="91425"/>
                </a:tc>
                <a:tc>
                  <a:txBody>
                    <a:bodyPr/>
                    <a:lstStyle/>
                    <a:p>
                      <a:pPr marL="0" lvl="0" indent="0" algn="l" rtl="0">
                        <a:spcBef>
                          <a:spcPts val="0"/>
                        </a:spcBef>
                        <a:spcAft>
                          <a:spcPts val="0"/>
                        </a:spcAft>
                        <a:buNone/>
                      </a:pPr>
                      <a:r>
                        <a:rPr lang="ja"/>
                        <a:t>1.08149</a:t>
                      </a:r>
                      <a:endParaRPr/>
                    </a:p>
                  </a:txBody>
                  <a:tcPr marL="91425" marR="91425" marT="91425" marB="91425"/>
                </a:tc>
                <a:tc>
                  <a:txBody>
                    <a:bodyPr/>
                    <a:lstStyle/>
                    <a:p>
                      <a:pPr marL="0" lvl="0" indent="0" algn="l" rtl="0">
                        <a:spcBef>
                          <a:spcPts val="0"/>
                        </a:spcBef>
                        <a:spcAft>
                          <a:spcPts val="0"/>
                        </a:spcAft>
                        <a:buNone/>
                      </a:pPr>
                      <a:r>
                        <a:rPr lang="ja"/>
                        <a:t>1.07997</a:t>
                      </a:r>
                      <a:endParaRPr/>
                    </a:p>
                  </a:txBody>
                  <a:tcPr marL="91425" marR="91425" marT="91425" marB="91425"/>
                </a:tc>
                <a:extLst>
                  <a:ext uri="{0D108BD9-81ED-4DB2-BD59-A6C34878D82A}">
                    <a16:rowId xmlns:a16="http://schemas.microsoft.com/office/drawing/2014/main" val="10005"/>
                  </a:ext>
                </a:extLst>
              </a:tr>
              <a:tr h="0">
                <a:tc>
                  <a:txBody>
                    <a:bodyPr/>
                    <a:lstStyle/>
                    <a:p>
                      <a:pPr marL="0" lvl="0" indent="0" algn="ctr" rtl="0">
                        <a:spcBef>
                          <a:spcPts val="0"/>
                        </a:spcBef>
                        <a:spcAft>
                          <a:spcPts val="0"/>
                        </a:spcAft>
                        <a:buNone/>
                      </a:pPr>
                      <a:r>
                        <a:rPr lang="ja">
                          <a:solidFill>
                            <a:schemeClr val="dk1"/>
                          </a:solidFill>
                        </a:rPr>
                        <a:t>Shochan</a:t>
                      </a:r>
                      <a:endParaRPr>
                        <a:solidFill>
                          <a:srgbClr val="6AA84F"/>
                        </a:solidFill>
                      </a:endParaRPr>
                    </a:p>
                  </a:txBody>
                  <a:tcPr marL="91425" marR="91425" marT="91425" marB="91425"/>
                </a:tc>
                <a:tc>
                  <a:txBody>
                    <a:bodyPr/>
                    <a:lstStyle/>
                    <a:p>
                      <a:pPr marL="0" lvl="0" indent="0" algn="l" rtl="0">
                        <a:spcBef>
                          <a:spcPts val="0"/>
                        </a:spcBef>
                        <a:spcAft>
                          <a:spcPts val="0"/>
                        </a:spcAft>
                        <a:buNone/>
                      </a:pPr>
                      <a:r>
                        <a:rPr lang="ja"/>
                        <a:t>1.06156</a:t>
                      </a:r>
                      <a:endParaRPr/>
                    </a:p>
                  </a:txBody>
                  <a:tcPr marL="91425" marR="91425" marT="91425" marB="91425"/>
                </a:tc>
                <a:tc>
                  <a:txBody>
                    <a:bodyPr/>
                    <a:lstStyle/>
                    <a:p>
                      <a:pPr marL="0" lvl="0" indent="0" algn="l" rtl="0">
                        <a:spcBef>
                          <a:spcPts val="0"/>
                        </a:spcBef>
                        <a:spcAft>
                          <a:spcPts val="0"/>
                        </a:spcAft>
                        <a:buNone/>
                      </a:pPr>
                      <a:r>
                        <a:rPr lang="ja"/>
                        <a:t>1.09481</a:t>
                      </a:r>
                      <a:endParaRPr/>
                    </a:p>
                  </a:txBody>
                  <a:tcPr marL="91425" marR="91425" marT="91425" marB="91425"/>
                </a:tc>
                <a:extLst>
                  <a:ext uri="{0D108BD9-81ED-4DB2-BD59-A6C34878D82A}">
                    <a16:rowId xmlns:a16="http://schemas.microsoft.com/office/drawing/2014/main" val="10006"/>
                  </a:ext>
                </a:extLst>
              </a:tr>
              <a:tr h="0">
                <a:tc>
                  <a:txBody>
                    <a:bodyPr/>
                    <a:lstStyle/>
                    <a:p>
                      <a:pPr marL="0" lvl="0" indent="0" algn="ctr" rtl="0">
                        <a:spcBef>
                          <a:spcPts val="0"/>
                        </a:spcBef>
                        <a:spcAft>
                          <a:spcPts val="0"/>
                        </a:spcAft>
                        <a:buNone/>
                      </a:pPr>
                      <a:r>
                        <a:rPr lang="ja">
                          <a:solidFill>
                            <a:srgbClr val="6AA84F"/>
                          </a:solidFill>
                        </a:rPr>
                        <a:t>ForestAgent</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ja"/>
                        <a:t>1.07816</a:t>
                      </a:r>
                      <a:endParaRPr/>
                    </a:p>
                  </a:txBody>
                  <a:tcPr marL="91425" marR="91425" marT="91425" marB="91425"/>
                </a:tc>
                <a:tc>
                  <a:txBody>
                    <a:bodyPr/>
                    <a:lstStyle/>
                    <a:p>
                      <a:pPr marL="0" lvl="0" indent="0" algn="l" rtl="0">
                        <a:spcBef>
                          <a:spcPts val="0"/>
                        </a:spcBef>
                        <a:spcAft>
                          <a:spcPts val="0"/>
                        </a:spcAft>
                        <a:buNone/>
                      </a:pPr>
                      <a:r>
                        <a:rPr lang="ja"/>
                        <a:t>1.07513</a:t>
                      </a:r>
                      <a:endParaRPr/>
                    </a:p>
                  </a:txBody>
                  <a:tcPr marL="91425" marR="91425" marT="91425" marB="91425"/>
                </a:tc>
                <a:extLst>
                  <a:ext uri="{0D108BD9-81ED-4DB2-BD59-A6C34878D82A}">
                    <a16:rowId xmlns:a16="http://schemas.microsoft.com/office/drawing/2014/main" val="10007"/>
                  </a:ext>
                </a:extLst>
              </a:tr>
            </a:tbl>
          </a:graphicData>
        </a:graphic>
      </p:graphicFrame>
      <p:pic>
        <p:nvPicPr>
          <p:cNvPr id="183" name="Google Shape;183;p24"/>
          <p:cNvPicPr preferRelativeResize="0"/>
          <p:nvPr/>
        </p:nvPicPr>
        <p:blipFill>
          <a:blip r:embed="rId5">
            <a:alphaModFix/>
          </a:blip>
          <a:stretch>
            <a:fillRect/>
          </a:stretch>
        </p:blipFill>
        <p:spPr>
          <a:xfrm>
            <a:off x="139325" y="1773250"/>
            <a:ext cx="5027875" cy="3110050"/>
          </a:xfrm>
          <a:prstGeom prst="rect">
            <a:avLst/>
          </a:prstGeom>
          <a:noFill/>
          <a:ln>
            <a:noFill/>
          </a:ln>
        </p:spPr>
      </p:pic>
      <p:pic>
        <p:nvPicPr>
          <p:cNvPr id="2" name="オーディオ 1">
            <a:hlinkClick r:id="" action="ppaction://media"/>
            <a:extLst>
              <a:ext uri="{FF2B5EF4-FFF2-40B4-BE49-F238E27FC236}">
                <a16:creationId xmlns:a16="http://schemas.microsoft.com/office/drawing/2014/main" id="{B12AA9C2-EF10-C04E-B8AD-FAD3B4E9EF8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3688"/>
    </mc:Choice>
    <mc:Fallback xmlns="">
      <p:transition spd="slow" advTm="23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Conclusion</a:t>
            </a:r>
            <a:endParaRPr/>
          </a:p>
        </p:txBody>
      </p:sp>
      <p:sp>
        <p:nvSpPr>
          <p:cNvPr id="189" name="Google Shape;189;p2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Clr>
                <a:srgbClr val="000000"/>
              </a:buClr>
              <a:buSzPts val="2000"/>
              <a:buChar char="●"/>
            </a:pPr>
            <a:r>
              <a:rPr lang="ja" sz="2000" dirty="0">
                <a:solidFill>
                  <a:srgbClr val="000000"/>
                </a:solidFill>
              </a:rPr>
              <a:t>SuzukaAgent adjusts the degree of priority for unit price flexibility in accordance with compatible with other factory agents</a:t>
            </a:r>
            <a:endParaRPr sz="2000" dirty="0">
              <a:solidFill>
                <a:srgbClr val="000000"/>
              </a:solidFill>
            </a:endParaRPr>
          </a:p>
          <a:p>
            <a:pPr marL="457200" lvl="0" indent="-355600" algn="l" rtl="0">
              <a:spcBef>
                <a:spcPts val="0"/>
              </a:spcBef>
              <a:spcAft>
                <a:spcPts val="0"/>
              </a:spcAft>
              <a:buClr>
                <a:srgbClr val="000000"/>
              </a:buClr>
              <a:buSzPts val="2000"/>
              <a:buChar char="●"/>
            </a:pPr>
            <a:r>
              <a:rPr lang="ja" sz="2000" dirty="0">
                <a:solidFill>
                  <a:srgbClr val="000000"/>
                </a:solidFill>
              </a:rPr>
              <a:t>From the simulation results, it is evident that regardless of changes in factory agents or the number of days, high profits can be obtained</a:t>
            </a:r>
            <a:r>
              <a:rPr lang="en-US" altLang="ja" sz="2000" dirty="0">
                <a:solidFill>
                  <a:srgbClr val="000000"/>
                </a:solidFill>
              </a:rPr>
              <a:t> by </a:t>
            </a:r>
            <a:r>
              <a:rPr lang="en-US" altLang="ja" sz="2000" dirty="0" err="1">
                <a:solidFill>
                  <a:srgbClr val="000000"/>
                </a:solidFill>
              </a:rPr>
              <a:t>SuzukaAgent</a:t>
            </a:r>
            <a:endParaRPr sz="2000" dirty="0">
              <a:solidFill>
                <a:srgbClr val="000000"/>
              </a:solidFill>
            </a:endParaRPr>
          </a:p>
        </p:txBody>
      </p:sp>
      <p:pic>
        <p:nvPicPr>
          <p:cNvPr id="2" name="オーディオ 1">
            <a:hlinkClick r:id="" action="ppaction://media"/>
            <a:extLst>
              <a:ext uri="{FF2B5EF4-FFF2-40B4-BE49-F238E27FC236}">
                <a16:creationId xmlns:a16="http://schemas.microsoft.com/office/drawing/2014/main" id="{67A93645-F753-C644-A320-76977C3770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2880"/>
    </mc:Choice>
    <mc:Fallback xmlns="">
      <p:transition spd="slow" advTm="328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Table of Contents</a:t>
            </a:r>
            <a:endParaRPr/>
          </a:p>
        </p:txBody>
      </p:sp>
      <p:sp>
        <p:nvSpPr>
          <p:cNvPr id="73" name="Google Shape;73;p1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Clr>
                <a:srgbClr val="000000"/>
              </a:buClr>
              <a:buSzPts val="2000"/>
              <a:buAutoNum type="arabicPeriod"/>
            </a:pPr>
            <a:r>
              <a:rPr lang="ja" sz="2000">
                <a:solidFill>
                  <a:srgbClr val="000000"/>
                </a:solidFill>
              </a:rPr>
              <a:t>Introduction</a:t>
            </a:r>
            <a:endParaRPr sz="2000">
              <a:solidFill>
                <a:srgbClr val="000000"/>
              </a:solidFill>
            </a:endParaRPr>
          </a:p>
          <a:p>
            <a:pPr marL="457200" lvl="0" indent="-355600" algn="l" rtl="0">
              <a:spcBef>
                <a:spcPts val="0"/>
              </a:spcBef>
              <a:spcAft>
                <a:spcPts val="0"/>
              </a:spcAft>
              <a:buClr>
                <a:srgbClr val="000000"/>
              </a:buClr>
              <a:buSzPts val="2000"/>
              <a:buAutoNum type="arabicPeriod"/>
            </a:pPr>
            <a:r>
              <a:rPr lang="ja" sz="2000">
                <a:solidFill>
                  <a:srgbClr val="000000"/>
                </a:solidFill>
              </a:rPr>
              <a:t>Proposal Strategy</a:t>
            </a:r>
            <a:endParaRPr sz="2000">
              <a:solidFill>
                <a:srgbClr val="000000"/>
              </a:solidFill>
            </a:endParaRPr>
          </a:p>
          <a:p>
            <a:pPr marL="457200" lvl="0" indent="-355600" algn="l" rtl="0">
              <a:spcBef>
                <a:spcPts val="0"/>
              </a:spcBef>
              <a:spcAft>
                <a:spcPts val="0"/>
              </a:spcAft>
              <a:buClr>
                <a:srgbClr val="000000"/>
              </a:buClr>
              <a:buSzPts val="2000"/>
              <a:buAutoNum type="arabicPeriod"/>
            </a:pPr>
            <a:r>
              <a:rPr lang="ja" sz="2000">
                <a:solidFill>
                  <a:srgbClr val="000000"/>
                </a:solidFill>
              </a:rPr>
              <a:t>Acceptance Strategy</a:t>
            </a:r>
            <a:endParaRPr sz="2000">
              <a:solidFill>
                <a:srgbClr val="000000"/>
              </a:solidFill>
            </a:endParaRPr>
          </a:p>
          <a:p>
            <a:pPr marL="457200" lvl="0" indent="-355600" algn="l" rtl="0">
              <a:spcBef>
                <a:spcPts val="0"/>
              </a:spcBef>
              <a:spcAft>
                <a:spcPts val="0"/>
              </a:spcAft>
              <a:buClr>
                <a:srgbClr val="000000"/>
              </a:buClr>
              <a:buSzPts val="2000"/>
              <a:buAutoNum type="arabicPeriod"/>
            </a:pPr>
            <a:r>
              <a:rPr lang="ja" sz="2000">
                <a:solidFill>
                  <a:srgbClr val="000000"/>
                </a:solidFill>
              </a:rPr>
              <a:t>Evaluation</a:t>
            </a:r>
            <a:endParaRPr sz="2000">
              <a:solidFill>
                <a:srgbClr val="000000"/>
              </a:solidFill>
            </a:endParaRPr>
          </a:p>
          <a:p>
            <a:pPr marL="457200" lvl="0" indent="-355600" algn="l" rtl="0">
              <a:spcBef>
                <a:spcPts val="0"/>
              </a:spcBef>
              <a:spcAft>
                <a:spcPts val="0"/>
              </a:spcAft>
              <a:buClr>
                <a:srgbClr val="000000"/>
              </a:buClr>
              <a:buSzPts val="2000"/>
              <a:buAutoNum type="arabicPeriod"/>
            </a:pPr>
            <a:r>
              <a:rPr lang="ja" sz="2000">
                <a:solidFill>
                  <a:srgbClr val="000000"/>
                </a:solidFill>
              </a:rPr>
              <a:t>Conclusion</a:t>
            </a:r>
            <a:endParaRPr sz="2000">
              <a:solidFill>
                <a:srgbClr val="000000"/>
              </a:solidFill>
            </a:endParaRPr>
          </a:p>
        </p:txBody>
      </p:sp>
      <p:pic>
        <p:nvPicPr>
          <p:cNvPr id="2" name="オーディオ 1">
            <a:hlinkClick r:id="" action="ppaction://media"/>
            <a:extLst>
              <a:ext uri="{FF2B5EF4-FFF2-40B4-BE49-F238E27FC236}">
                <a16:creationId xmlns:a16="http://schemas.microsoft.com/office/drawing/2014/main" id="{528CB262-84D5-854A-9839-324F567860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294"/>
    </mc:Choice>
    <mc:Fallback xmlns="">
      <p:transition spd="slow" advTm="162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Introduction 1/3</a:t>
            </a:r>
            <a:endParaRPr/>
          </a:p>
        </p:txBody>
      </p:sp>
      <p:sp>
        <p:nvSpPr>
          <p:cNvPr id="79" name="Google Shape;79;p15"/>
          <p:cNvSpPr txBox="1">
            <a:spLocks noGrp="1"/>
          </p:cNvSpPr>
          <p:nvPr>
            <p:ph type="body" idx="1"/>
          </p:nvPr>
        </p:nvSpPr>
        <p:spPr>
          <a:xfrm>
            <a:off x="311700" y="4425500"/>
            <a:ext cx="8520600" cy="5397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1200"/>
              </a:spcAft>
              <a:buNone/>
            </a:pPr>
            <a:endParaRPr/>
          </a:p>
        </p:txBody>
      </p:sp>
      <p:graphicFrame>
        <p:nvGraphicFramePr>
          <p:cNvPr id="80" name="Google Shape;80;p15"/>
          <p:cNvGraphicFramePr/>
          <p:nvPr/>
        </p:nvGraphicFramePr>
        <p:xfrm>
          <a:off x="311700" y="1152450"/>
          <a:ext cx="8520600" cy="1280100"/>
        </p:xfrm>
        <a:graphic>
          <a:graphicData uri="http://schemas.openxmlformats.org/drawingml/2006/table">
            <a:tbl>
              <a:tblPr>
                <a:noFill/>
                <a:tableStyleId>{1B94FFE1-1275-44AA-849C-00D216AB10F0}</a:tableStyleId>
              </a:tblPr>
              <a:tblGrid>
                <a:gridCol w="8520600">
                  <a:extLst>
                    <a:ext uri="{9D8B030D-6E8A-4147-A177-3AD203B41FA5}">
                      <a16:colId xmlns:a16="http://schemas.microsoft.com/office/drawing/2014/main" val="20000"/>
                    </a:ext>
                  </a:extLst>
                </a:gridCol>
              </a:tblGrid>
              <a:tr h="302950">
                <a:tc>
                  <a:txBody>
                    <a:bodyPr/>
                    <a:lstStyle/>
                    <a:p>
                      <a:pPr marL="0" lvl="0" indent="0" algn="l" rtl="0">
                        <a:spcBef>
                          <a:spcPts val="0"/>
                        </a:spcBef>
                        <a:spcAft>
                          <a:spcPts val="0"/>
                        </a:spcAft>
                        <a:buNone/>
                      </a:pPr>
                      <a:r>
                        <a:rPr lang="ja" sz="2000">
                          <a:solidFill>
                            <a:schemeClr val="lt1"/>
                          </a:solidFill>
                        </a:rPr>
                        <a:t>Target</a:t>
                      </a:r>
                      <a:endParaRPr sz="2000">
                        <a:solidFill>
                          <a:schemeClr val="lt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468325">
                <a:tc>
                  <a:txBody>
                    <a:bodyPr/>
                    <a:lstStyle/>
                    <a:p>
                      <a:pPr marL="0" lvl="0" indent="0" algn="l" rtl="0">
                        <a:spcBef>
                          <a:spcPts val="0"/>
                        </a:spcBef>
                        <a:spcAft>
                          <a:spcPts val="0"/>
                        </a:spcAft>
                        <a:buNone/>
                      </a:pPr>
                      <a:r>
                        <a:rPr lang="ja" sz="2000"/>
                        <a:t>Purse the best unit price while ensuring the fulfillment of quantity requirement</a:t>
                      </a:r>
                      <a:endParaRPr sz="200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81" name="Google Shape;81;p15"/>
          <p:cNvGraphicFramePr/>
          <p:nvPr/>
        </p:nvGraphicFramePr>
        <p:xfrm>
          <a:off x="311700" y="2711700"/>
          <a:ext cx="8520600" cy="1584900"/>
        </p:xfrm>
        <a:graphic>
          <a:graphicData uri="http://schemas.openxmlformats.org/drawingml/2006/table">
            <a:tbl>
              <a:tblPr>
                <a:noFill/>
                <a:tableStyleId>{1B94FFE1-1275-44AA-849C-00D216AB10F0}</a:tableStyleId>
              </a:tblPr>
              <a:tblGrid>
                <a:gridCol w="8520600">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ja" sz="2000">
                          <a:solidFill>
                            <a:schemeClr val="lt1"/>
                          </a:solidFill>
                        </a:rPr>
                        <a:t>Strategy direction</a:t>
                      </a:r>
                      <a:endParaRPr sz="2000">
                        <a:solidFill>
                          <a:schemeClr val="lt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631200">
                <a:tc>
                  <a:txBody>
                    <a:bodyPr/>
                    <a:lstStyle/>
                    <a:p>
                      <a:pPr marL="457200" lvl="0" indent="-355600" algn="l" rtl="0">
                        <a:spcBef>
                          <a:spcPts val="0"/>
                        </a:spcBef>
                        <a:spcAft>
                          <a:spcPts val="0"/>
                        </a:spcAft>
                        <a:buSzPts val="2000"/>
                        <a:buChar char="●"/>
                      </a:pPr>
                      <a:r>
                        <a:rPr lang="ja" sz="2000"/>
                        <a:t>Propose the best unit price</a:t>
                      </a:r>
                      <a:endParaRPr sz="2000"/>
                    </a:p>
                    <a:p>
                      <a:pPr marL="457200" lvl="0" indent="-355600" algn="l" rtl="0">
                        <a:spcBef>
                          <a:spcPts val="0"/>
                        </a:spcBef>
                        <a:spcAft>
                          <a:spcPts val="0"/>
                        </a:spcAft>
                        <a:buSzPts val="2000"/>
                        <a:buChar char="●"/>
                      </a:pPr>
                      <a:r>
                        <a:rPr lang="ja" sz="2000"/>
                        <a:t>In acceptance, Adjust the degree of compromise on the unit price based on the advantages or disadvantages of the situation</a:t>
                      </a:r>
                      <a:endParaRPr sz="200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2" name="オーディオ 1">
            <a:hlinkClick r:id="" action="ppaction://media"/>
            <a:extLst>
              <a:ext uri="{FF2B5EF4-FFF2-40B4-BE49-F238E27FC236}">
                <a16:creationId xmlns:a16="http://schemas.microsoft.com/office/drawing/2014/main" id="{1DDF92DE-B46F-7F4B-98D3-E3FB6338AA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7586"/>
    </mc:Choice>
    <mc:Fallback xmlns="">
      <p:transition spd="slow" advTm="575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p:nvPr/>
        </p:nvSpPr>
        <p:spPr>
          <a:xfrm>
            <a:off x="3665888" y="4422875"/>
            <a:ext cx="1221300" cy="55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ja"/>
              <a:t>intermediate product</a:t>
            </a:r>
            <a:endParaRPr/>
          </a:p>
        </p:txBody>
      </p:sp>
      <p:sp>
        <p:nvSpPr>
          <p:cNvPr id="87" name="Google Shape;87;p16"/>
          <p:cNvSpPr txBox="1"/>
          <p:nvPr/>
        </p:nvSpPr>
        <p:spPr>
          <a:xfrm>
            <a:off x="2159175" y="4422884"/>
            <a:ext cx="876300" cy="55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ja"/>
              <a:t>raw material</a:t>
            </a:r>
            <a:endParaRPr/>
          </a:p>
        </p:txBody>
      </p:sp>
      <p:sp>
        <p:nvSpPr>
          <p:cNvPr id="88" name="Google Shape;88;p16"/>
          <p:cNvSpPr txBox="1"/>
          <p:nvPr/>
        </p:nvSpPr>
        <p:spPr>
          <a:xfrm>
            <a:off x="5517625" y="4457675"/>
            <a:ext cx="876300" cy="38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ja"/>
              <a:t>final product</a:t>
            </a:r>
            <a:endParaRPr/>
          </a:p>
        </p:txBody>
      </p:sp>
      <p:sp>
        <p:nvSpPr>
          <p:cNvPr id="89" name="Google Shape;89;p16"/>
          <p:cNvSpPr txBox="1">
            <a:spLocks noGrp="1"/>
          </p:cNvSpPr>
          <p:nvPr>
            <p:ph type="body" idx="1"/>
          </p:nvPr>
        </p:nvSpPr>
        <p:spPr>
          <a:xfrm>
            <a:off x="311700" y="1152475"/>
            <a:ext cx="8520600" cy="23136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Clr>
                <a:srgbClr val="000000"/>
              </a:buClr>
              <a:buSzPts val="2000"/>
              <a:buChar char="●"/>
            </a:pPr>
            <a:r>
              <a:rPr lang="ja" sz="2000">
                <a:solidFill>
                  <a:srgbClr val="000000"/>
                </a:solidFill>
              </a:rPr>
              <a:t>At level 0 (the quantity required for all factories at level 0 is greater than that at level 1)</a:t>
            </a:r>
            <a:endParaRPr sz="2000">
              <a:solidFill>
                <a:srgbClr val="000000"/>
              </a:solidFill>
            </a:endParaRPr>
          </a:p>
          <a:p>
            <a:pPr marL="457200" lvl="0" indent="-355600" algn="l" rtl="0">
              <a:spcBef>
                <a:spcPts val="0"/>
              </a:spcBef>
              <a:spcAft>
                <a:spcPts val="0"/>
              </a:spcAft>
              <a:buClr>
                <a:srgbClr val="000000"/>
              </a:buClr>
              <a:buSzPts val="2000"/>
              <a:buChar char="●"/>
            </a:pPr>
            <a:r>
              <a:rPr lang="ja" sz="2000">
                <a:solidFill>
                  <a:srgbClr val="000000"/>
                </a:solidFill>
              </a:rPr>
              <a:t>Towards the end of the day (step &gt; 18)</a:t>
            </a:r>
            <a:endParaRPr sz="2000">
              <a:solidFill>
                <a:srgbClr val="000000"/>
              </a:solidFill>
            </a:endParaRPr>
          </a:p>
          <a:p>
            <a:pPr marL="457200" lvl="0" indent="-355600" algn="l" rtl="0">
              <a:spcBef>
                <a:spcPts val="0"/>
              </a:spcBef>
              <a:spcAft>
                <a:spcPts val="0"/>
              </a:spcAft>
              <a:buClr>
                <a:srgbClr val="000000"/>
              </a:buClr>
              <a:buSzPts val="2000"/>
              <a:buChar char="●"/>
            </a:pPr>
            <a:r>
              <a:rPr lang="ja" sz="2000">
                <a:solidFill>
                  <a:srgbClr val="000000"/>
                </a:solidFill>
              </a:rPr>
              <a:t>Doesn't work well with other factory agents</a:t>
            </a:r>
            <a:endParaRPr sz="2000">
              <a:solidFill>
                <a:srgbClr val="000000"/>
              </a:solidFill>
            </a:endParaRPr>
          </a:p>
        </p:txBody>
      </p:sp>
      <p:sp>
        <p:nvSpPr>
          <p:cNvPr id="90" name="Google Shape;90;p16"/>
          <p:cNvSpPr/>
          <p:nvPr/>
        </p:nvSpPr>
        <p:spPr>
          <a:xfrm rot="615848">
            <a:off x="3756890" y="2943584"/>
            <a:ext cx="1057321" cy="94157"/>
          </a:xfrm>
          <a:prstGeom prst="leftRightArrow">
            <a:avLst>
              <a:gd name="adj1" fmla="val 50000"/>
              <a:gd name="adj2" fmla="val 50000"/>
            </a:avLst>
          </a:prstGeom>
          <a:solidFill>
            <a:srgbClr val="FF00FF"/>
          </a:solid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1" name="Google Shape;91;p16"/>
          <p:cNvSpPr/>
          <p:nvPr/>
        </p:nvSpPr>
        <p:spPr>
          <a:xfrm rot="1249338">
            <a:off x="2247502" y="4032560"/>
            <a:ext cx="808506" cy="93996"/>
          </a:xfrm>
          <a:prstGeom prst="leftRightArrow">
            <a:avLst>
              <a:gd name="adj1" fmla="val 50000"/>
              <a:gd name="adj2" fmla="val 50000"/>
            </a:avLst>
          </a:prstGeom>
          <a:solidFill>
            <a:srgbClr val="00FFFF"/>
          </a:solidFill>
          <a:ln w="952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2" name="Google Shape;92;p16"/>
          <p:cNvSpPr/>
          <p:nvPr/>
        </p:nvSpPr>
        <p:spPr>
          <a:xfrm rot="489069">
            <a:off x="2257676" y="3770612"/>
            <a:ext cx="808266" cy="94229"/>
          </a:xfrm>
          <a:prstGeom prst="leftRightArrow">
            <a:avLst>
              <a:gd name="adj1" fmla="val 50000"/>
              <a:gd name="adj2" fmla="val 50000"/>
            </a:avLst>
          </a:prstGeom>
          <a:solidFill>
            <a:srgbClr val="00FFFF"/>
          </a:solidFill>
          <a:ln w="952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3" name="Google Shape;93;p16"/>
          <p:cNvSpPr/>
          <p:nvPr/>
        </p:nvSpPr>
        <p:spPr>
          <a:xfrm rot="-537698">
            <a:off x="2255441" y="3454553"/>
            <a:ext cx="812721" cy="94451"/>
          </a:xfrm>
          <a:prstGeom prst="leftRightArrow">
            <a:avLst>
              <a:gd name="adj1" fmla="val 50000"/>
              <a:gd name="adj2" fmla="val 50000"/>
            </a:avLst>
          </a:prstGeom>
          <a:solidFill>
            <a:srgbClr val="00FFFF"/>
          </a:solidFill>
          <a:ln w="952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4" name="Google Shape;94;p16"/>
          <p:cNvSpPr/>
          <p:nvPr/>
        </p:nvSpPr>
        <p:spPr>
          <a:xfrm rot="-1418177">
            <a:off x="2233788" y="3204717"/>
            <a:ext cx="856012" cy="93758"/>
          </a:xfrm>
          <a:prstGeom prst="leftRightArrow">
            <a:avLst>
              <a:gd name="adj1" fmla="val 50000"/>
              <a:gd name="adj2" fmla="val 50000"/>
            </a:avLst>
          </a:prstGeom>
          <a:solidFill>
            <a:srgbClr val="00FFFF"/>
          </a:solidFill>
          <a:ln w="952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5" name="Google Shape;95;p1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0555"/>
              <a:buFont typeface="Arial"/>
              <a:buNone/>
            </a:pPr>
            <a:r>
              <a:rPr lang="ja"/>
              <a:t>Introduction 2/3 ~Disadvantage Situation~</a:t>
            </a:r>
            <a:endParaRPr/>
          </a:p>
        </p:txBody>
      </p:sp>
      <p:pic>
        <p:nvPicPr>
          <p:cNvPr id="96" name="Google Shape;96;p16"/>
          <p:cNvPicPr preferRelativeResize="0"/>
          <p:nvPr/>
        </p:nvPicPr>
        <p:blipFill>
          <a:blip r:embed="rId5">
            <a:alphaModFix/>
          </a:blip>
          <a:stretch>
            <a:fillRect/>
          </a:stretch>
        </p:blipFill>
        <p:spPr>
          <a:xfrm>
            <a:off x="3174250" y="2775763"/>
            <a:ext cx="387575" cy="387575"/>
          </a:xfrm>
          <a:prstGeom prst="rect">
            <a:avLst/>
          </a:prstGeom>
          <a:noFill/>
          <a:ln>
            <a:noFill/>
          </a:ln>
        </p:spPr>
      </p:pic>
      <p:pic>
        <p:nvPicPr>
          <p:cNvPr id="97" name="Google Shape;97;p16"/>
          <p:cNvPicPr preferRelativeResize="0"/>
          <p:nvPr/>
        </p:nvPicPr>
        <p:blipFill>
          <a:blip r:embed="rId5">
            <a:alphaModFix/>
          </a:blip>
          <a:stretch>
            <a:fillRect/>
          </a:stretch>
        </p:blipFill>
        <p:spPr>
          <a:xfrm>
            <a:off x="1761775" y="3419538"/>
            <a:ext cx="387575" cy="387575"/>
          </a:xfrm>
          <a:prstGeom prst="rect">
            <a:avLst/>
          </a:prstGeom>
          <a:noFill/>
          <a:ln>
            <a:noFill/>
          </a:ln>
        </p:spPr>
      </p:pic>
      <p:pic>
        <p:nvPicPr>
          <p:cNvPr id="98" name="Google Shape;98;p16"/>
          <p:cNvPicPr preferRelativeResize="0"/>
          <p:nvPr/>
        </p:nvPicPr>
        <p:blipFill>
          <a:blip r:embed="rId5">
            <a:alphaModFix/>
          </a:blip>
          <a:stretch>
            <a:fillRect/>
          </a:stretch>
        </p:blipFill>
        <p:spPr>
          <a:xfrm>
            <a:off x="3174250" y="3183688"/>
            <a:ext cx="387575" cy="387575"/>
          </a:xfrm>
          <a:prstGeom prst="rect">
            <a:avLst/>
          </a:prstGeom>
          <a:noFill/>
          <a:ln>
            <a:noFill/>
          </a:ln>
        </p:spPr>
      </p:pic>
      <p:pic>
        <p:nvPicPr>
          <p:cNvPr id="99" name="Google Shape;99;p16"/>
          <p:cNvPicPr preferRelativeResize="0"/>
          <p:nvPr/>
        </p:nvPicPr>
        <p:blipFill>
          <a:blip r:embed="rId5">
            <a:alphaModFix/>
          </a:blip>
          <a:stretch>
            <a:fillRect/>
          </a:stretch>
        </p:blipFill>
        <p:spPr>
          <a:xfrm>
            <a:off x="3174250" y="3616425"/>
            <a:ext cx="387575" cy="387575"/>
          </a:xfrm>
          <a:prstGeom prst="rect">
            <a:avLst/>
          </a:prstGeom>
          <a:noFill/>
          <a:ln>
            <a:noFill/>
          </a:ln>
        </p:spPr>
      </p:pic>
      <p:pic>
        <p:nvPicPr>
          <p:cNvPr id="100" name="Google Shape;100;p16"/>
          <p:cNvPicPr preferRelativeResize="0"/>
          <p:nvPr/>
        </p:nvPicPr>
        <p:blipFill>
          <a:blip r:embed="rId5">
            <a:alphaModFix/>
          </a:blip>
          <a:stretch>
            <a:fillRect/>
          </a:stretch>
        </p:blipFill>
        <p:spPr>
          <a:xfrm>
            <a:off x="4929450" y="3005713"/>
            <a:ext cx="387575" cy="387575"/>
          </a:xfrm>
          <a:prstGeom prst="rect">
            <a:avLst/>
          </a:prstGeom>
          <a:noFill/>
          <a:ln>
            <a:noFill/>
          </a:ln>
        </p:spPr>
      </p:pic>
      <p:pic>
        <p:nvPicPr>
          <p:cNvPr id="101" name="Google Shape;101;p16"/>
          <p:cNvPicPr preferRelativeResize="0"/>
          <p:nvPr/>
        </p:nvPicPr>
        <p:blipFill>
          <a:blip r:embed="rId5">
            <a:alphaModFix/>
          </a:blip>
          <a:stretch>
            <a:fillRect/>
          </a:stretch>
        </p:blipFill>
        <p:spPr>
          <a:xfrm>
            <a:off x="4931350" y="3419538"/>
            <a:ext cx="387575" cy="387575"/>
          </a:xfrm>
          <a:prstGeom prst="rect">
            <a:avLst/>
          </a:prstGeom>
          <a:noFill/>
          <a:ln>
            <a:noFill/>
          </a:ln>
        </p:spPr>
      </p:pic>
      <p:pic>
        <p:nvPicPr>
          <p:cNvPr id="102" name="Google Shape;102;p16"/>
          <p:cNvPicPr preferRelativeResize="0"/>
          <p:nvPr/>
        </p:nvPicPr>
        <p:blipFill>
          <a:blip r:embed="rId5">
            <a:alphaModFix/>
          </a:blip>
          <a:stretch>
            <a:fillRect/>
          </a:stretch>
        </p:blipFill>
        <p:spPr>
          <a:xfrm>
            <a:off x="6413550" y="3370025"/>
            <a:ext cx="387575" cy="387575"/>
          </a:xfrm>
          <a:prstGeom prst="rect">
            <a:avLst/>
          </a:prstGeom>
          <a:noFill/>
          <a:ln>
            <a:noFill/>
          </a:ln>
        </p:spPr>
      </p:pic>
      <p:sp>
        <p:nvSpPr>
          <p:cNvPr id="103" name="Google Shape;103;p16"/>
          <p:cNvSpPr/>
          <p:nvPr/>
        </p:nvSpPr>
        <p:spPr>
          <a:xfrm rot="750580">
            <a:off x="5426930" y="3269940"/>
            <a:ext cx="876714" cy="93747"/>
          </a:xfrm>
          <a:prstGeom prst="leftRightArrow">
            <a:avLst>
              <a:gd name="adj1" fmla="val 50000"/>
              <a:gd name="adj2" fmla="val 50000"/>
            </a:avLst>
          </a:prstGeom>
          <a:solidFill>
            <a:srgbClr val="00FFFF"/>
          </a:solidFill>
          <a:ln w="952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04" name="Google Shape;104;p16"/>
          <p:cNvSpPr/>
          <p:nvPr/>
        </p:nvSpPr>
        <p:spPr>
          <a:xfrm rot="-223152">
            <a:off x="5438444" y="3579562"/>
            <a:ext cx="855602" cy="93792"/>
          </a:xfrm>
          <a:prstGeom prst="leftRightArrow">
            <a:avLst>
              <a:gd name="adj1" fmla="val 50000"/>
              <a:gd name="adj2" fmla="val 50000"/>
            </a:avLst>
          </a:prstGeom>
          <a:solidFill>
            <a:srgbClr val="00FFFF"/>
          </a:solidFill>
          <a:ln w="952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05" name="Google Shape;105;p16"/>
          <p:cNvSpPr/>
          <p:nvPr/>
        </p:nvSpPr>
        <p:spPr>
          <a:xfrm rot="-883387">
            <a:off x="5430725" y="3894074"/>
            <a:ext cx="855800" cy="93649"/>
          </a:xfrm>
          <a:prstGeom prst="leftRightArrow">
            <a:avLst>
              <a:gd name="adj1" fmla="val 50000"/>
              <a:gd name="adj2" fmla="val 50000"/>
            </a:avLst>
          </a:prstGeom>
          <a:solidFill>
            <a:srgbClr val="00FFFF"/>
          </a:solidFill>
          <a:ln w="952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06" name="Google Shape;106;p16"/>
          <p:cNvSpPr/>
          <p:nvPr/>
        </p:nvSpPr>
        <p:spPr>
          <a:xfrm rot="1822103">
            <a:off x="3695853" y="3316271"/>
            <a:ext cx="1094237" cy="94218"/>
          </a:xfrm>
          <a:prstGeom prst="leftRightArrow">
            <a:avLst>
              <a:gd name="adj1" fmla="val 50000"/>
              <a:gd name="adj2" fmla="val 50000"/>
            </a:avLst>
          </a:prstGeom>
          <a:solidFill>
            <a:srgbClr val="FF00FF"/>
          </a:solid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07" name="Google Shape;107;p16"/>
          <p:cNvSpPr/>
          <p:nvPr/>
        </p:nvSpPr>
        <p:spPr>
          <a:xfrm rot="2345288">
            <a:off x="3625160" y="3602235"/>
            <a:ext cx="1309882" cy="94080"/>
          </a:xfrm>
          <a:prstGeom prst="leftRightArrow">
            <a:avLst>
              <a:gd name="adj1" fmla="val 50000"/>
              <a:gd name="adj2" fmla="val 50000"/>
            </a:avLst>
          </a:prstGeom>
          <a:solidFill>
            <a:srgbClr val="FF00FF"/>
          </a:solid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08" name="Google Shape;108;p16"/>
          <p:cNvSpPr txBox="1"/>
          <p:nvPr/>
        </p:nvSpPr>
        <p:spPr>
          <a:xfrm>
            <a:off x="3639950" y="3629750"/>
            <a:ext cx="1001700" cy="29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800">
                <a:solidFill>
                  <a:srgbClr val="FF00FF"/>
                </a:solidFill>
              </a:rPr>
              <a:t>・・・</a:t>
            </a:r>
            <a:endParaRPr sz="1800">
              <a:solidFill>
                <a:srgbClr val="FF00FF"/>
              </a:solidFill>
            </a:endParaRPr>
          </a:p>
        </p:txBody>
      </p:sp>
      <p:sp>
        <p:nvSpPr>
          <p:cNvPr id="109" name="Google Shape;109;p16"/>
          <p:cNvSpPr txBox="1"/>
          <p:nvPr/>
        </p:nvSpPr>
        <p:spPr>
          <a:xfrm>
            <a:off x="3641413" y="4088038"/>
            <a:ext cx="1001700" cy="29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800">
                <a:solidFill>
                  <a:srgbClr val="FF00FF"/>
                </a:solidFill>
              </a:rPr>
              <a:t>・・・</a:t>
            </a:r>
            <a:endParaRPr sz="1800">
              <a:solidFill>
                <a:srgbClr val="FF00FF"/>
              </a:solidFill>
            </a:endParaRPr>
          </a:p>
        </p:txBody>
      </p:sp>
      <p:sp>
        <p:nvSpPr>
          <p:cNvPr id="110" name="Google Shape;110;p16"/>
          <p:cNvSpPr/>
          <p:nvPr/>
        </p:nvSpPr>
        <p:spPr>
          <a:xfrm rot="5148">
            <a:off x="7293124" y="3404363"/>
            <a:ext cx="1001701" cy="94200"/>
          </a:xfrm>
          <a:prstGeom prst="leftRightArrow">
            <a:avLst>
              <a:gd name="adj1" fmla="val 50000"/>
              <a:gd name="adj2" fmla="val 50000"/>
            </a:avLst>
          </a:prstGeom>
          <a:solidFill>
            <a:srgbClr val="00FFFF"/>
          </a:solidFill>
          <a:ln w="952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1" name="Google Shape;111;p16"/>
          <p:cNvSpPr txBox="1"/>
          <p:nvPr/>
        </p:nvSpPr>
        <p:spPr>
          <a:xfrm>
            <a:off x="7451825" y="3466125"/>
            <a:ext cx="1742700" cy="5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a:t>Exogenous Contracts</a:t>
            </a:r>
            <a:endParaRPr/>
          </a:p>
        </p:txBody>
      </p:sp>
      <p:sp>
        <p:nvSpPr>
          <p:cNvPr id="112" name="Google Shape;112;p16"/>
          <p:cNvSpPr/>
          <p:nvPr/>
        </p:nvSpPr>
        <p:spPr>
          <a:xfrm rot="5148">
            <a:off x="7293124" y="4091913"/>
            <a:ext cx="1001701" cy="94200"/>
          </a:xfrm>
          <a:prstGeom prst="leftRightArrow">
            <a:avLst>
              <a:gd name="adj1" fmla="val 50000"/>
              <a:gd name="adj2" fmla="val 50000"/>
            </a:avLst>
          </a:prstGeom>
          <a:solidFill>
            <a:srgbClr val="FF00FF"/>
          </a:solid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3" name="Google Shape;113;p16"/>
          <p:cNvSpPr txBox="1"/>
          <p:nvPr/>
        </p:nvSpPr>
        <p:spPr>
          <a:xfrm>
            <a:off x="7451825" y="4201925"/>
            <a:ext cx="1742700" cy="42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a:t>Negotiation</a:t>
            </a:r>
            <a:endParaRPr/>
          </a:p>
        </p:txBody>
      </p:sp>
      <p:sp>
        <p:nvSpPr>
          <p:cNvPr id="114" name="Google Shape;114;p16"/>
          <p:cNvSpPr txBox="1"/>
          <p:nvPr/>
        </p:nvSpPr>
        <p:spPr>
          <a:xfrm>
            <a:off x="7451825" y="2730313"/>
            <a:ext cx="1742700" cy="5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a:t>p: unit price</a:t>
            </a:r>
            <a:endParaRPr/>
          </a:p>
          <a:p>
            <a:pPr marL="0" lvl="0" indent="0" algn="l" rtl="0">
              <a:spcBef>
                <a:spcPts val="0"/>
              </a:spcBef>
              <a:spcAft>
                <a:spcPts val="0"/>
              </a:spcAft>
              <a:buNone/>
            </a:pPr>
            <a:r>
              <a:rPr lang="ja"/>
              <a:t>q: quantity</a:t>
            </a:r>
            <a:endParaRPr/>
          </a:p>
        </p:txBody>
      </p:sp>
      <p:sp>
        <p:nvSpPr>
          <p:cNvPr id="115" name="Google Shape;115;p16"/>
          <p:cNvSpPr txBox="1"/>
          <p:nvPr/>
        </p:nvSpPr>
        <p:spPr>
          <a:xfrm>
            <a:off x="7185075" y="2490296"/>
            <a:ext cx="711300" cy="38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a:t>(p, q)</a:t>
            </a:r>
            <a:endParaRPr/>
          </a:p>
        </p:txBody>
      </p:sp>
      <p:sp>
        <p:nvSpPr>
          <p:cNvPr id="116" name="Google Shape;116;p16"/>
          <p:cNvSpPr txBox="1"/>
          <p:nvPr/>
        </p:nvSpPr>
        <p:spPr>
          <a:xfrm>
            <a:off x="3059514" y="4258038"/>
            <a:ext cx="758700" cy="3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a:solidFill>
                  <a:schemeClr val="accent1"/>
                </a:solidFill>
              </a:rPr>
              <a:t>level 0</a:t>
            </a:r>
            <a:endParaRPr>
              <a:solidFill>
                <a:schemeClr val="accent1"/>
              </a:solidFill>
            </a:endParaRPr>
          </a:p>
        </p:txBody>
      </p:sp>
      <p:sp>
        <p:nvSpPr>
          <p:cNvPr id="117" name="Google Shape;117;p16"/>
          <p:cNvSpPr txBox="1"/>
          <p:nvPr/>
        </p:nvSpPr>
        <p:spPr>
          <a:xfrm>
            <a:off x="4789126" y="4258050"/>
            <a:ext cx="758700" cy="3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a:solidFill>
                  <a:schemeClr val="accent1"/>
                </a:solidFill>
              </a:rPr>
              <a:t>level 1</a:t>
            </a:r>
            <a:endParaRPr>
              <a:solidFill>
                <a:schemeClr val="accent1"/>
              </a:solidFill>
            </a:endParaRPr>
          </a:p>
        </p:txBody>
      </p:sp>
      <p:sp>
        <p:nvSpPr>
          <p:cNvPr id="118" name="Google Shape;118;p16"/>
          <p:cNvSpPr txBox="1"/>
          <p:nvPr/>
        </p:nvSpPr>
        <p:spPr>
          <a:xfrm>
            <a:off x="2266925" y="3308900"/>
            <a:ext cx="863700" cy="35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200"/>
              <a:t>(p</a:t>
            </a:r>
            <a:r>
              <a:rPr lang="ja" sz="1200" baseline="-25000"/>
              <a:t>0,2</a:t>
            </a:r>
            <a:r>
              <a:rPr lang="ja" sz="1200"/>
              <a:t>,q</a:t>
            </a:r>
            <a:r>
              <a:rPr lang="ja" sz="1200" baseline="-25000"/>
              <a:t>0,2</a:t>
            </a:r>
            <a:r>
              <a:rPr lang="ja" sz="1200"/>
              <a:t>)</a:t>
            </a:r>
            <a:endParaRPr sz="1200"/>
          </a:p>
        </p:txBody>
      </p:sp>
      <p:sp>
        <p:nvSpPr>
          <p:cNvPr id="119" name="Google Shape;119;p16"/>
          <p:cNvSpPr txBox="1"/>
          <p:nvPr/>
        </p:nvSpPr>
        <p:spPr>
          <a:xfrm>
            <a:off x="2266925" y="3626138"/>
            <a:ext cx="863700" cy="35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200"/>
              <a:t>(p</a:t>
            </a:r>
            <a:r>
              <a:rPr lang="ja" sz="1200" baseline="-25000"/>
              <a:t>0,3</a:t>
            </a:r>
            <a:r>
              <a:rPr lang="ja" sz="1200"/>
              <a:t>,q</a:t>
            </a:r>
            <a:r>
              <a:rPr lang="ja" sz="1200" baseline="-25000"/>
              <a:t>0,3</a:t>
            </a:r>
            <a:r>
              <a:rPr lang="ja" sz="1200"/>
              <a:t>)</a:t>
            </a:r>
            <a:endParaRPr sz="1200"/>
          </a:p>
        </p:txBody>
      </p:sp>
      <p:sp>
        <p:nvSpPr>
          <p:cNvPr id="120" name="Google Shape;120;p16"/>
          <p:cNvSpPr txBox="1"/>
          <p:nvPr/>
        </p:nvSpPr>
        <p:spPr>
          <a:xfrm>
            <a:off x="2266725" y="3021600"/>
            <a:ext cx="863700" cy="35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200"/>
              <a:t>(p</a:t>
            </a:r>
            <a:r>
              <a:rPr lang="ja" sz="1200" baseline="-25000"/>
              <a:t>0,1</a:t>
            </a:r>
            <a:r>
              <a:rPr lang="ja" sz="1200"/>
              <a:t>,q</a:t>
            </a:r>
            <a:r>
              <a:rPr lang="ja" sz="1200" baseline="-25000"/>
              <a:t>0,1</a:t>
            </a:r>
            <a:r>
              <a:rPr lang="ja" sz="1200"/>
              <a:t>)</a:t>
            </a:r>
            <a:endParaRPr sz="1200"/>
          </a:p>
        </p:txBody>
      </p:sp>
      <p:sp>
        <p:nvSpPr>
          <p:cNvPr id="121" name="Google Shape;121;p16"/>
          <p:cNvSpPr txBox="1"/>
          <p:nvPr/>
        </p:nvSpPr>
        <p:spPr>
          <a:xfrm>
            <a:off x="3853700" y="2725925"/>
            <a:ext cx="863700" cy="35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200"/>
              <a:t>(p</a:t>
            </a:r>
            <a:r>
              <a:rPr lang="ja" sz="1200" baseline="-25000"/>
              <a:t>1,6</a:t>
            </a:r>
            <a:r>
              <a:rPr lang="ja" sz="1200"/>
              <a:t>,q</a:t>
            </a:r>
            <a:r>
              <a:rPr lang="ja" sz="1200" baseline="-25000"/>
              <a:t>1,6</a:t>
            </a:r>
            <a:r>
              <a:rPr lang="ja" sz="1200"/>
              <a:t>)</a:t>
            </a:r>
            <a:endParaRPr sz="1200"/>
          </a:p>
        </p:txBody>
      </p:sp>
      <p:sp>
        <p:nvSpPr>
          <p:cNvPr id="122" name="Google Shape;122;p16"/>
          <p:cNvSpPr txBox="1"/>
          <p:nvPr/>
        </p:nvSpPr>
        <p:spPr>
          <a:xfrm>
            <a:off x="3853788" y="3021588"/>
            <a:ext cx="863700" cy="35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200"/>
              <a:t>(p</a:t>
            </a:r>
            <a:r>
              <a:rPr lang="ja" sz="1200" baseline="-25000"/>
              <a:t>1,7</a:t>
            </a:r>
            <a:r>
              <a:rPr lang="ja" sz="1200"/>
              <a:t>,q</a:t>
            </a:r>
            <a:r>
              <a:rPr lang="ja" sz="1200" baseline="-25000"/>
              <a:t>1,7</a:t>
            </a:r>
            <a:r>
              <a:rPr lang="ja" sz="1200"/>
              <a:t>)</a:t>
            </a:r>
            <a:endParaRPr sz="1200"/>
          </a:p>
        </p:txBody>
      </p:sp>
      <p:sp>
        <p:nvSpPr>
          <p:cNvPr id="123" name="Google Shape;123;p16"/>
          <p:cNvSpPr txBox="1"/>
          <p:nvPr/>
        </p:nvSpPr>
        <p:spPr>
          <a:xfrm>
            <a:off x="5404838" y="3385900"/>
            <a:ext cx="922800" cy="35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200"/>
              <a:t>(p</a:t>
            </a:r>
            <a:r>
              <a:rPr lang="ja" sz="1200" baseline="-25000"/>
              <a:t>7,10</a:t>
            </a:r>
            <a:r>
              <a:rPr lang="ja" sz="1200"/>
              <a:t>,q</a:t>
            </a:r>
            <a:r>
              <a:rPr lang="ja" sz="1200" baseline="-25000"/>
              <a:t>7,10</a:t>
            </a:r>
            <a:r>
              <a:rPr lang="ja" sz="1200"/>
              <a:t>)</a:t>
            </a:r>
            <a:endParaRPr sz="1200"/>
          </a:p>
        </p:txBody>
      </p:sp>
      <p:sp>
        <p:nvSpPr>
          <p:cNvPr id="124" name="Google Shape;124;p16"/>
          <p:cNvSpPr txBox="1"/>
          <p:nvPr/>
        </p:nvSpPr>
        <p:spPr>
          <a:xfrm>
            <a:off x="5428475" y="3068313"/>
            <a:ext cx="1071300" cy="35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sz="1200"/>
              <a:t>(p</a:t>
            </a:r>
            <a:r>
              <a:rPr lang="ja" sz="1200" baseline="-25000"/>
              <a:t>6,10</a:t>
            </a:r>
            <a:r>
              <a:rPr lang="ja" sz="1200"/>
              <a:t>,q</a:t>
            </a:r>
            <a:r>
              <a:rPr lang="ja" sz="1200" baseline="-25000"/>
              <a:t>6,10</a:t>
            </a:r>
            <a:r>
              <a:rPr lang="ja" sz="1200"/>
              <a:t>)</a:t>
            </a:r>
            <a:endParaRPr sz="1200"/>
          </a:p>
        </p:txBody>
      </p:sp>
      <p:pic>
        <p:nvPicPr>
          <p:cNvPr id="2" name="オーディオ 1">
            <a:hlinkClick r:id="" action="ppaction://media"/>
            <a:extLst>
              <a:ext uri="{FF2B5EF4-FFF2-40B4-BE49-F238E27FC236}">
                <a16:creationId xmlns:a16="http://schemas.microsoft.com/office/drawing/2014/main" id="{92BFD80A-19CF-6043-8A96-6ADC8A2FF51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8199"/>
    </mc:Choice>
    <mc:Fallback xmlns="">
      <p:transition spd="slow" advTm="38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Introduction 3/3 ~Definitions of Words~</a:t>
            </a:r>
            <a:endParaRPr/>
          </a:p>
        </p:txBody>
      </p:sp>
      <p:sp>
        <p:nvSpPr>
          <p:cNvPr id="130" name="Google Shape;130;p17"/>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Clr>
                <a:srgbClr val="000000"/>
              </a:buClr>
              <a:buSzPts val="2000"/>
              <a:buChar char="●"/>
            </a:pPr>
            <a:r>
              <a:rPr lang="ja" sz="2000">
                <a:solidFill>
                  <a:srgbClr val="000000"/>
                </a:solidFill>
              </a:rPr>
              <a:t>Needs: </a:t>
            </a:r>
            <a:endParaRPr sz="2000">
              <a:solidFill>
                <a:srgbClr val="000000"/>
              </a:solidFill>
            </a:endParaRPr>
          </a:p>
          <a:p>
            <a:pPr marL="914400" lvl="1" indent="-355600" algn="l" rtl="0">
              <a:spcBef>
                <a:spcPts val="0"/>
              </a:spcBef>
              <a:spcAft>
                <a:spcPts val="0"/>
              </a:spcAft>
              <a:buClr>
                <a:srgbClr val="000000"/>
              </a:buClr>
              <a:buSzPts val="2000"/>
              <a:buChar char="○"/>
            </a:pPr>
            <a:r>
              <a:rPr lang="ja" sz="2000">
                <a:solidFill>
                  <a:srgbClr val="000000"/>
                </a:solidFill>
              </a:rPr>
              <a:t>The current quantity required</a:t>
            </a:r>
            <a:endParaRPr sz="2000">
              <a:solidFill>
                <a:srgbClr val="000000"/>
              </a:solidFill>
            </a:endParaRPr>
          </a:p>
          <a:p>
            <a:pPr marL="457200" lvl="0" indent="-355600" algn="l" rtl="0">
              <a:spcBef>
                <a:spcPts val="0"/>
              </a:spcBef>
              <a:spcAft>
                <a:spcPts val="0"/>
              </a:spcAft>
              <a:buClr>
                <a:srgbClr val="000000"/>
              </a:buClr>
              <a:buSzPts val="2000"/>
              <a:buChar char="●"/>
            </a:pPr>
            <a:r>
              <a:rPr lang="ja" sz="2000">
                <a:solidFill>
                  <a:srgbClr val="000000"/>
                </a:solidFill>
              </a:rPr>
              <a:t>The best unit price: </a:t>
            </a:r>
            <a:endParaRPr sz="2000">
              <a:solidFill>
                <a:srgbClr val="000000"/>
              </a:solidFill>
            </a:endParaRPr>
          </a:p>
          <a:p>
            <a:pPr marL="914400" lvl="1" indent="-355600" algn="l" rtl="0">
              <a:spcBef>
                <a:spcPts val="0"/>
              </a:spcBef>
              <a:spcAft>
                <a:spcPts val="0"/>
              </a:spcAft>
              <a:buClr>
                <a:srgbClr val="000000"/>
              </a:buClr>
              <a:buSzPts val="2000"/>
              <a:buChar char="○"/>
            </a:pPr>
            <a:r>
              <a:rPr lang="ja" sz="2000">
                <a:solidFill>
                  <a:srgbClr val="000000"/>
                </a:solidFill>
              </a:rPr>
              <a:t>The highest unit price (level 0)</a:t>
            </a:r>
            <a:endParaRPr sz="2000">
              <a:solidFill>
                <a:srgbClr val="000000"/>
              </a:solidFill>
            </a:endParaRPr>
          </a:p>
          <a:p>
            <a:pPr marL="914400" lvl="1" indent="-355600" algn="l" rtl="0">
              <a:spcBef>
                <a:spcPts val="0"/>
              </a:spcBef>
              <a:spcAft>
                <a:spcPts val="0"/>
              </a:spcAft>
              <a:buClr>
                <a:srgbClr val="000000"/>
              </a:buClr>
              <a:buSzPts val="2000"/>
              <a:buChar char="○"/>
            </a:pPr>
            <a:r>
              <a:rPr lang="ja" sz="2000">
                <a:solidFill>
                  <a:srgbClr val="000000"/>
                </a:solidFill>
              </a:rPr>
              <a:t>The lowest unit price (level 1)</a:t>
            </a:r>
            <a:endParaRPr sz="2000">
              <a:solidFill>
                <a:srgbClr val="000000"/>
              </a:solidFill>
            </a:endParaRPr>
          </a:p>
          <a:p>
            <a:pPr marL="457200" lvl="0" indent="-355600" algn="l" rtl="0">
              <a:spcBef>
                <a:spcPts val="0"/>
              </a:spcBef>
              <a:spcAft>
                <a:spcPts val="0"/>
              </a:spcAft>
              <a:buClr>
                <a:srgbClr val="000000"/>
              </a:buClr>
              <a:buSzPts val="2000"/>
              <a:buChar char="●"/>
            </a:pPr>
            <a:r>
              <a:rPr lang="ja" sz="2000">
                <a:solidFill>
                  <a:srgbClr val="000000"/>
                </a:solidFill>
              </a:rPr>
              <a:t>The worst unit price:</a:t>
            </a:r>
            <a:endParaRPr sz="2000">
              <a:solidFill>
                <a:srgbClr val="000000"/>
              </a:solidFill>
            </a:endParaRPr>
          </a:p>
          <a:p>
            <a:pPr marL="914400" lvl="1" indent="-355600" algn="l" rtl="0">
              <a:spcBef>
                <a:spcPts val="0"/>
              </a:spcBef>
              <a:spcAft>
                <a:spcPts val="0"/>
              </a:spcAft>
              <a:buClr>
                <a:srgbClr val="000000"/>
              </a:buClr>
              <a:buSzPts val="2000"/>
              <a:buChar char="○"/>
            </a:pPr>
            <a:r>
              <a:rPr lang="ja" sz="2000">
                <a:solidFill>
                  <a:srgbClr val="000000"/>
                </a:solidFill>
              </a:rPr>
              <a:t>The lowest unit price (level 0)</a:t>
            </a:r>
            <a:endParaRPr sz="2000">
              <a:solidFill>
                <a:srgbClr val="000000"/>
              </a:solidFill>
            </a:endParaRPr>
          </a:p>
          <a:p>
            <a:pPr marL="914400" lvl="1" indent="-355600" algn="l" rtl="0">
              <a:spcBef>
                <a:spcPts val="0"/>
              </a:spcBef>
              <a:spcAft>
                <a:spcPts val="0"/>
              </a:spcAft>
              <a:buClr>
                <a:srgbClr val="000000"/>
              </a:buClr>
              <a:buSzPts val="2000"/>
              <a:buChar char="○"/>
            </a:pPr>
            <a:r>
              <a:rPr lang="ja" sz="2000">
                <a:solidFill>
                  <a:srgbClr val="000000"/>
                </a:solidFill>
              </a:rPr>
              <a:t>The highest unit price (level 1)</a:t>
            </a:r>
            <a:endParaRPr sz="2000">
              <a:solidFill>
                <a:srgbClr val="000000"/>
              </a:solidFill>
            </a:endParaRPr>
          </a:p>
        </p:txBody>
      </p:sp>
      <p:pic>
        <p:nvPicPr>
          <p:cNvPr id="2" name="オーディオ 1">
            <a:hlinkClick r:id="" action="ppaction://media"/>
            <a:extLst>
              <a:ext uri="{FF2B5EF4-FFF2-40B4-BE49-F238E27FC236}">
                <a16:creationId xmlns:a16="http://schemas.microsoft.com/office/drawing/2014/main" id="{096E8130-E88D-CF4D-B784-83B1BB0760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1745"/>
    </mc:Choice>
    <mc:Fallback xmlns="">
      <p:transition spd="slow" advTm="31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Proposal Strategy 1/2</a:t>
            </a:r>
            <a:endParaRPr/>
          </a:p>
        </p:txBody>
      </p:sp>
      <p:sp>
        <p:nvSpPr>
          <p:cNvPr id="136" name="Google Shape;136;p18"/>
          <p:cNvSpPr txBox="1">
            <a:spLocks noGrp="1"/>
          </p:cNvSpPr>
          <p:nvPr>
            <p:ph type="body" idx="1"/>
          </p:nvPr>
        </p:nvSpPr>
        <p:spPr>
          <a:xfrm>
            <a:off x="311700" y="39961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SzPts val="935"/>
              <a:buNone/>
            </a:pPr>
            <a:r>
              <a:rPr lang="ja" sz="2029">
                <a:solidFill>
                  <a:srgbClr val="000000"/>
                </a:solidFill>
              </a:rPr>
              <a:t>We based this decision on the data from reinforcement learning for the best proposal strategy</a:t>
            </a:r>
            <a:endParaRPr sz="2029">
              <a:solidFill>
                <a:srgbClr val="000000"/>
              </a:solidFill>
            </a:endParaRPr>
          </a:p>
        </p:txBody>
      </p:sp>
      <p:graphicFrame>
        <p:nvGraphicFramePr>
          <p:cNvPr id="137" name="Google Shape;137;p18"/>
          <p:cNvGraphicFramePr/>
          <p:nvPr/>
        </p:nvGraphicFramePr>
        <p:xfrm>
          <a:off x="311700" y="1152450"/>
          <a:ext cx="8520600" cy="2401066"/>
        </p:xfrm>
        <a:graphic>
          <a:graphicData uri="http://schemas.openxmlformats.org/drawingml/2006/table">
            <a:tbl>
              <a:tblPr>
                <a:noFill/>
                <a:tableStyleId>{1B94FFE1-1275-44AA-849C-00D216AB10F0}</a:tableStyleId>
              </a:tblPr>
              <a:tblGrid>
                <a:gridCol w="8520600">
                  <a:extLst>
                    <a:ext uri="{9D8B030D-6E8A-4147-A177-3AD203B41FA5}">
                      <a16:colId xmlns:a16="http://schemas.microsoft.com/office/drawing/2014/main" val="20000"/>
                    </a:ext>
                  </a:extLst>
                </a:gridCol>
              </a:tblGrid>
              <a:tr h="251450">
                <a:tc>
                  <a:txBody>
                    <a:bodyPr/>
                    <a:lstStyle/>
                    <a:p>
                      <a:pPr marL="0" lvl="0" indent="0" algn="l" rtl="0">
                        <a:spcBef>
                          <a:spcPts val="0"/>
                        </a:spcBef>
                        <a:spcAft>
                          <a:spcPts val="0"/>
                        </a:spcAft>
                        <a:buNone/>
                      </a:pPr>
                      <a:r>
                        <a:rPr lang="ja" sz="2000">
                          <a:solidFill>
                            <a:schemeClr val="lt1"/>
                          </a:solidFill>
                        </a:rPr>
                        <a:t>Proposal Strategy</a:t>
                      </a:r>
                      <a:endParaRPr sz="2000">
                        <a:solidFill>
                          <a:schemeClr val="lt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900150">
                <a:tc>
                  <a:txBody>
                    <a:bodyPr/>
                    <a:lstStyle/>
                    <a:p>
                      <a:pPr marL="457200" lvl="0" indent="-355600" algn="l" rtl="0">
                        <a:lnSpc>
                          <a:spcPct val="115000"/>
                        </a:lnSpc>
                        <a:spcBef>
                          <a:spcPts val="0"/>
                        </a:spcBef>
                        <a:spcAft>
                          <a:spcPts val="0"/>
                        </a:spcAft>
                        <a:buSzPts val="2000"/>
                        <a:buChar char="●"/>
                      </a:pPr>
                      <a:r>
                        <a:rPr lang="ja" sz="2000"/>
                        <a:t>The proposal unit price:</a:t>
                      </a:r>
                      <a:endParaRPr sz="2000"/>
                    </a:p>
                    <a:p>
                      <a:pPr marL="914400" lvl="1" indent="-355600" algn="l" rtl="0">
                        <a:lnSpc>
                          <a:spcPct val="115000"/>
                        </a:lnSpc>
                        <a:spcBef>
                          <a:spcPts val="0"/>
                        </a:spcBef>
                        <a:spcAft>
                          <a:spcPts val="0"/>
                        </a:spcAft>
                        <a:buSzPts val="2000"/>
                        <a:buChar char="○"/>
                      </a:pPr>
                      <a:r>
                        <a:rPr lang="ja" sz="2000"/>
                        <a:t>The best unit price</a:t>
                      </a:r>
                      <a:endParaRPr sz="2000"/>
                    </a:p>
                    <a:p>
                      <a:pPr marL="457200" lvl="0" indent="-355600" algn="l" rtl="0">
                        <a:lnSpc>
                          <a:spcPct val="115000"/>
                        </a:lnSpc>
                        <a:spcBef>
                          <a:spcPts val="0"/>
                        </a:spcBef>
                        <a:spcAft>
                          <a:spcPts val="0"/>
                        </a:spcAft>
                        <a:buSzPts val="2000"/>
                        <a:buChar char="●"/>
                      </a:pPr>
                      <a:r>
                        <a:rPr lang="ja" sz="2000"/>
                        <a:t>The proposal quantity:</a:t>
                      </a:r>
                      <a:endParaRPr sz="2000"/>
                    </a:p>
                    <a:p>
                      <a:pPr marL="914400" lvl="1" indent="-355600" algn="l" rtl="0">
                        <a:lnSpc>
                          <a:spcPct val="115000"/>
                        </a:lnSpc>
                        <a:spcBef>
                          <a:spcPts val="0"/>
                        </a:spcBef>
                        <a:spcAft>
                          <a:spcPts val="0"/>
                        </a:spcAft>
                        <a:buSzPts val="2000"/>
                        <a:buChar char="○"/>
                      </a:pPr>
                      <a:r>
                        <a:rPr lang="ja" sz="2000"/>
                        <a:t>needs (the number of parents = 1)</a:t>
                      </a:r>
                      <a:endParaRPr sz="2000"/>
                    </a:p>
                    <a:p>
                      <a:pPr marL="914400" lvl="1" indent="-355600" algn="l" rtl="0">
                        <a:lnSpc>
                          <a:spcPct val="115000"/>
                        </a:lnSpc>
                        <a:spcBef>
                          <a:spcPts val="0"/>
                        </a:spcBef>
                        <a:spcAft>
                          <a:spcPts val="0"/>
                        </a:spcAft>
                        <a:buSzPts val="2000"/>
                        <a:buChar char="○"/>
                      </a:pPr>
                      <a:r>
                        <a:rPr lang="ja" sz="2000"/>
                        <a:t>⌈needs/2⌉(else)</a:t>
                      </a:r>
                      <a:endParaRPr sz="200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2" name="オーディオ 1">
            <a:hlinkClick r:id="" action="ppaction://media"/>
            <a:extLst>
              <a:ext uri="{FF2B5EF4-FFF2-40B4-BE49-F238E27FC236}">
                <a16:creationId xmlns:a16="http://schemas.microsoft.com/office/drawing/2014/main" id="{CF9E97D0-2AE3-8347-9DD3-CB9D307797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1399"/>
    </mc:Choice>
    <mc:Fallback xmlns="">
      <p:transition spd="slow" advTm="413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9"/>
          <p:cNvSpPr txBox="1">
            <a:spLocks noGrp="1"/>
          </p:cNvSpPr>
          <p:nvPr>
            <p:ph type="title"/>
          </p:nvPr>
        </p:nvSpPr>
        <p:spPr>
          <a:xfrm>
            <a:off x="311700" y="445025"/>
            <a:ext cx="87243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0555"/>
              <a:buFont typeface="Arial"/>
              <a:buNone/>
            </a:pPr>
            <a:r>
              <a:rPr lang="ja"/>
              <a:t>Proposal Strategy 2/2 ~Reinforcement Learning Settings~</a:t>
            </a:r>
            <a:endParaRPr/>
          </a:p>
        </p:txBody>
      </p:sp>
      <p:sp>
        <p:nvSpPr>
          <p:cNvPr id="143" name="Google Shape;143;p1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Char char="●"/>
            </a:pPr>
            <a:r>
              <a:rPr lang="ja" sz="2000">
                <a:solidFill>
                  <a:srgbClr val="000000"/>
                </a:solidFill>
              </a:rPr>
              <a:t>The reinforcement learning method</a:t>
            </a:r>
            <a:endParaRPr sz="2000">
              <a:solidFill>
                <a:srgbClr val="000000"/>
              </a:solidFill>
            </a:endParaRPr>
          </a:p>
          <a:p>
            <a:pPr marL="914400" lvl="1" indent="-355600" algn="l" rtl="0">
              <a:spcBef>
                <a:spcPts val="0"/>
              </a:spcBef>
              <a:spcAft>
                <a:spcPts val="0"/>
              </a:spcAft>
              <a:buClr>
                <a:srgbClr val="000000"/>
              </a:buClr>
              <a:buSzPts val="2000"/>
              <a:buChar char="○"/>
            </a:pPr>
            <a:r>
              <a:rPr lang="ja" sz="2000">
                <a:solidFill>
                  <a:srgbClr val="000000"/>
                </a:solidFill>
              </a:rPr>
              <a:t>Q-learning that utilizes simulations with the 2023 winners: QuantityOrientedAgent, CCAgent, KanbeAgent</a:t>
            </a:r>
            <a:endParaRPr sz="2000">
              <a:solidFill>
                <a:srgbClr val="000000"/>
              </a:solidFill>
            </a:endParaRPr>
          </a:p>
          <a:p>
            <a:pPr marL="457200" lvl="0" indent="-355600" algn="l" rtl="0">
              <a:spcBef>
                <a:spcPts val="0"/>
              </a:spcBef>
              <a:spcAft>
                <a:spcPts val="0"/>
              </a:spcAft>
              <a:buClr>
                <a:srgbClr val="000000"/>
              </a:buClr>
              <a:buSzPts val="2000"/>
              <a:buChar char="●"/>
            </a:pPr>
            <a:r>
              <a:rPr lang="ja" sz="2000">
                <a:solidFill>
                  <a:srgbClr val="000000"/>
                </a:solidFill>
              </a:rPr>
              <a:t>The state</a:t>
            </a:r>
            <a:endParaRPr sz="2000">
              <a:solidFill>
                <a:srgbClr val="000000"/>
              </a:solidFill>
            </a:endParaRPr>
          </a:p>
          <a:p>
            <a:pPr marL="914400" lvl="1" indent="-355600" algn="l" rtl="0">
              <a:spcBef>
                <a:spcPts val="0"/>
              </a:spcBef>
              <a:spcAft>
                <a:spcPts val="0"/>
              </a:spcAft>
              <a:buClr>
                <a:srgbClr val="000000"/>
              </a:buClr>
              <a:buSzPts val="2000"/>
              <a:buChar char="○"/>
            </a:pPr>
            <a:r>
              <a:rPr lang="ja" sz="2000">
                <a:solidFill>
                  <a:srgbClr val="000000"/>
                </a:solidFill>
              </a:rPr>
              <a:t>the step, needs, level and the number of partners</a:t>
            </a:r>
            <a:endParaRPr sz="2000">
              <a:solidFill>
                <a:srgbClr val="000000"/>
              </a:solidFill>
            </a:endParaRPr>
          </a:p>
          <a:p>
            <a:pPr marL="457200" lvl="0" indent="-355600" algn="l" rtl="0">
              <a:spcBef>
                <a:spcPts val="0"/>
              </a:spcBef>
              <a:spcAft>
                <a:spcPts val="0"/>
              </a:spcAft>
              <a:buClr>
                <a:srgbClr val="000000"/>
              </a:buClr>
              <a:buSzPts val="2000"/>
              <a:buChar char="●"/>
            </a:pPr>
            <a:r>
              <a:rPr lang="ja" sz="2000">
                <a:solidFill>
                  <a:srgbClr val="000000"/>
                </a:solidFill>
              </a:rPr>
              <a:t>The reward</a:t>
            </a:r>
            <a:endParaRPr sz="2000">
              <a:solidFill>
                <a:srgbClr val="000000"/>
              </a:solidFill>
            </a:endParaRPr>
          </a:p>
          <a:p>
            <a:pPr marL="914400" lvl="1" indent="-355600" algn="l" rtl="0">
              <a:spcBef>
                <a:spcPts val="0"/>
              </a:spcBef>
              <a:spcAft>
                <a:spcPts val="0"/>
              </a:spcAft>
              <a:buClr>
                <a:srgbClr val="000000"/>
              </a:buClr>
              <a:buSzPts val="2000"/>
              <a:buChar char="○"/>
            </a:pPr>
            <a:r>
              <a:rPr lang="ja" sz="2000">
                <a:solidFill>
                  <a:srgbClr val="000000"/>
                </a:solidFill>
              </a:rPr>
              <a:t>the profit</a:t>
            </a:r>
            <a:endParaRPr sz="2000">
              <a:solidFill>
                <a:srgbClr val="000000"/>
              </a:solidFill>
            </a:endParaRPr>
          </a:p>
          <a:p>
            <a:pPr marL="457200" lvl="0" indent="-355600" algn="l" rtl="0">
              <a:spcBef>
                <a:spcPts val="0"/>
              </a:spcBef>
              <a:spcAft>
                <a:spcPts val="0"/>
              </a:spcAft>
              <a:buClr>
                <a:srgbClr val="000000"/>
              </a:buClr>
              <a:buSzPts val="2000"/>
              <a:buChar char="●"/>
            </a:pPr>
            <a:r>
              <a:rPr lang="ja" sz="2000">
                <a:solidFill>
                  <a:srgbClr val="000000"/>
                </a:solidFill>
              </a:rPr>
              <a:t>The acceptance strategy</a:t>
            </a:r>
            <a:endParaRPr sz="2000">
              <a:solidFill>
                <a:srgbClr val="000000"/>
              </a:solidFill>
            </a:endParaRPr>
          </a:p>
          <a:p>
            <a:pPr marL="914400" lvl="1" indent="-355600" algn="l" rtl="0">
              <a:spcBef>
                <a:spcPts val="0"/>
              </a:spcBef>
              <a:spcAft>
                <a:spcPts val="0"/>
              </a:spcAft>
              <a:buClr>
                <a:srgbClr val="000000"/>
              </a:buClr>
              <a:buSzPts val="2000"/>
              <a:buChar char="○"/>
            </a:pPr>
            <a:r>
              <a:rPr lang="ja" sz="2000">
                <a:solidFill>
                  <a:srgbClr val="000000"/>
                </a:solidFill>
              </a:rPr>
              <a:t>Prioritizes fulfilling needs (level 0 or step &gt; 18)</a:t>
            </a:r>
            <a:endParaRPr sz="2000">
              <a:solidFill>
                <a:srgbClr val="000000"/>
              </a:solidFill>
            </a:endParaRPr>
          </a:p>
          <a:p>
            <a:pPr marL="914400" lvl="1" indent="-355600" algn="l" rtl="0">
              <a:spcBef>
                <a:spcPts val="0"/>
              </a:spcBef>
              <a:spcAft>
                <a:spcPts val="0"/>
              </a:spcAft>
              <a:buClr>
                <a:srgbClr val="000000"/>
              </a:buClr>
              <a:buSzPts val="2000"/>
              <a:buChar char="○"/>
            </a:pPr>
            <a:r>
              <a:rPr lang="ja" sz="2000">
                <a:solidFill>
                  <a:srgbClr val="000000"/>
                </a:solidFill>
              </a:rPr>
              <a:t>Prioritizes the best unit price (level 1 and step ≤ 18)</a:t>
            </a:r>
            <a:endParaRPr sz="2000">
              <a:solidFill>
                <a:srgbClr val="000000"/>
              </a:solidFill>
            </a:endParaRPr>
          </a:p>
        </p:txBody>
      </p:sp>
      <p:pic>
        <p:nvPicPr>
          <p:cNvPr id="2" name="オーディオ 1">
            <a:hlinkClick r:id="" action="ppaction://media"/>
            <a:extLst>
              <a:ext uri="{FF2B5EF4-FFF2-40B4-BE49-F238E27FC236}">
                <a16:creationId xmlns:a16="http://schemas.microsoft.com/office/drawing/2014/main" id="{009B1E37-DE8A-254B-9EA0-F2518E3DAA9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3887"/>
    </mc:Choice>
    <mc:Fallback xmlns="">
      <p:transition spd="slow" advTm="438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Acceptance Strategy 1/2</a:t>
            </a:r>
            <a:endParaRPr/>
          </a:p>
        </p:txBody>
      </p:sp>
      <p:sp>
        <p:nvSpPr>
          <p:cNvPr id="149" name="Google Shape;149;p20"/>
          <p:cNvSpPr txBox="1">
            <a:spLocks noGrp="1"/>
          </p:cNvSpPr>
          <p:nvPr>
            <p:ph type="body" idx="1"/>
          </p:nvPr>
        </p:nvSpPr>
        <p:spPr>
          <a:xfrm>
            <a:off x="311700" y="4091250"/>
            <a:ext cx="8520600" cy="9288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ja" sz="1900">
                <a:solidFill>
                  <a:srgbClr val="000000"/>
                </a:solidFill>
              </a:rPr>
              <a:t>We introduced "acceptance level" for adjusting the degree of compromise on the unit price based on the advantages or disadvantages on the situation.</a:t>
            </a:r>
            <a:endParaRPr sz="1900">
              <a:solidFill>
                <a:srgbClr val="000000"/>
              </a:solidFill>
            </a:endParaRPr>
          </a:p>
        </p:txBody>
      </p:sp>
      <p:graphicFrame>
        <p:nvGraphicFramePr>
          <p:cNvPr id="150" name="Google Shape;150;p20"/>
          <p:cNvGraphicFramePr/>
          <p:nvPr/>
        </p:nvGraphicFramePr>
        <p:xfrm>
          <a:off x="311700" y="1152450"/>
          <a:ext cx="8520600" cy="2804100"/>
        </p:xfrm>
        <a:graphic>
          <a:graphicData uri="http://schemas.openxmlformats.org/drawingml/2006/table">
            <a:tbl>
              <a:tblPr>
                <a:noFill/>
                <a:tableStyleId>{1B94FFE1-1275-44AA-849C-00D216AB10F0}</a:tableStyleId>
              </a:tblPr>
              <a:tblGrid>
                <a:gridCol w="8520600">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ja" sz="2000">
                          <a:solidFill>
                            <a:schemeClr val="lt1"/>
                          </a:solidFill>
                        </a:rPr>
                        <a:t>Acceptance Strategy</a:t>
                      </a:r>
                      <a:endParaRPr sz="2000">
                        <a:solidFill>
                          <a:schemeClr val="lt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900150">
                <a:tc>
                  <a:txBody>
                    <a:bodyPr/>
                    <a:lstStyle/>
                    <a:p>
                      <a:pPr marL="457200" lvl="0" indent="-355600" algn="l" rtl="0">
                        <a:spcBef>
                          <a:spcPts val="0"/>
                        </a:spcBef>
                        <a:spcAft>
                          <a:spcPts val="0"/>
                        </a:spcAft>
                        <a:buSzPts val="2000"/>
                        <a:buChar char="●"/>
                      </a:pPr>
                      <a:r>
                        <a:rPr lang="ja" sz="2000"/>
                        <a:t>(level 0 and step ≤ 18) or (step = 18)</a:t>
                      </a:r>
                      <a:endParaRPr sz="2000"/>
                    </a:p>
                    <a:p>
                      <a:pPr marL="914400" lvl="1" indent="-355600" algn="l" rtl="0">
                        <a:spcBef>
                          <a:spcPts val="0"/>
                        </a:spcBef>
                        <a:spcAft>
                          <a:spcPts val="0"/>
                        </a:spcAft>
                        <a:buSzPts val="2000"/>
                        <a:buChar char="○"/>
                      </a:pPr>
                      <a:r>
                        <a:rPr lang="ja" sz="2000"/>
                        <a:t>Prioritize fulfilling needs</a:t>
                      </a:r>
                      <a:endParaRPr sz="2000"/>
                    </a:p>
                    <a:p>
                      <a:pPr marL="457200" lvl="0" indent="-355600" algn="l" rtl="0">
                        <a:spcBef>
                          <a:spcPts val="0"/>
                        </a:spcBef>
                        <a:spcAft>
                          <a:spcPts val="0"/>
                        </a:spcAft>
                        <a:buSzPts val="2000"/>
                        <a:buChar char="●"/>
                      </a:pPr>
                      <a:r>
                        <a:rPr lang="ja" sz="2000"/>
                        <a:t>level 1 and step &lt; 18</a:t>
                      </a:r>
                      <a:endParaRPr sz="2000"/>
                    </a:p>
                    <a:p>
                      <a:pPr marL="914400" lvl="1" indent="-355600" algn="l" rtl="0">
                        <a:spcBef>
                          <a:spcPts val="0"/>
                        </a:spcBef>
                        <a:spcAft>
                          <a:spcPts val="0"/>
                        </a:spcAft>
                        <a:buSzPts val="2000"/>
                        <a:buChar char="○"/>
                      </a:pPr>
                      <a:r>
                        <a:rPr lang="ja" sz="2000"/>
                        <a:t>Prioritize the best unit price, but accept even the worst unit price until reaching "acceptance level" acceptances per day</a:t>
                      </a:r>
                      <a:endParaRPr sz="2000"/>
                    </a:p>
                    <a:p>
                      <a:pPr marL="457200" lvl="0" indent="-355600" algn="l" rtl="0">
                        <a:spcBef>
                          <a:spcPts val="0"/>
                        </a:spcBef>
                        <a:spcAft>
                          <a:spcPts val="0"/>
                        </a:spcAft>
                        <a:buSzPts val="2000"/>
                        <a:buChar char="●"/>
                      </a:pPr>
                      <a:r>
                        <a:rPr lang="ja" sz="2000"/>
                        <a:t>step &gt; 18</a:t>
                      </a:r>
                      <a:endParaRPr sz="2000"/>
                    </a:p>
                    <a:p>
                      <a:pPr marL="914400" lvl="1" indent="-355600" algn="l" rtl="0">
                        <a:spcBef>
                          <a:spcPts val="0"/>
                        </a:spcBef>
                        <a:spcAft>
                          <a:spcPts val="0"/>
                        </a:spcAft>
                        <a:buSzPts val="2000"/>
                        <a:buChar char="○"/>
                      </a:pPr>
                      <a:r>
                        <a:rPr lang="ja" sz="2000"/>
                        <a:t>Maximize the profit</a:t>
                      </a:r>
                      <a:endParaRPr sz="200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2" name="オーディオ 1">
            <a:hlinkClick r:id="" action="ppaction://media"/>
            <a:extLst>
              <a:ext uri="{FF2B5EF4-FFF2-40B4-BE49-F238E27FC236}">
                <a16:creationId xmlns:a16="http://schemas.microsoft.com/office/drawing/2014/main" id="{1B4541B6-9040-D449-BFAB-03F47430FA4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4564"/>
    </mc:Choice>
    <mc:Fallback xmlns="">
      <p:transition spd="slow" advTm="54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21"/>
          <p:cNvPicPr preferRelativeResize="0"/>
          <p:nvPr/>
        </p:nvPicPr>
        <p:blipFill>
          <a:blip r:embed="rId5">
            <a:alphaModFix/>
          </a:blip>
          <a:stretch>
            <a:fillRect/>
          </a:stretch>
        </p:blipFill>
        <p:spPr>
          <a:xfrm>
            <a:off x="938200" y="2139063"/>
            <a:ext cx="7267575" cy="2752725"/>
          </a:xfrm>
          <a:prstGeom prst="rect">
            <a:avLst/>
          </a:prstGeom>
          <a:noFill/>
          <a:ln>
            <a:noFill/>
          </a:ln>
        </p:spPr>
      </p:pic>
      <p:sp>
        <p:nvSpPr>
          <p:cNvPr id="156" name="Google Shape;156;p2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Acceptance Strategy 2/2 </a:t>
            </a:r>
            <a:r>
              <a:rPr lang="ja" sz="2200"/>
              <a:t>~The Way of Updata Acceptance Level~</a:t>
            </a:r>
            <a:endParaRPr sz="2200"/>
          </a:p>
        </p:txBody>
      </p:sp>
      <p:sp>
        <p:nvSpPr>
          <p:cNvPr id="157" name="Google Shape;157;p21"/>
          <p:cNvSpPr txBox="1">
            <a:spLocks noGrp="1"/>
          </p:cNvSpPr>
          <p:nvPr>
            <p:ph type="body" idx="1"/>
          </p:nvPr>
        </p:nvSpPr>
        <p:spPr>
          <a:xfrm>
            <a:off x="311700" y="1266325"/>
            <a:ext cx="8520600" cy="1989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ja" sz="2000">
                <a:solidFill>
                  <a:srgbClr val="000000"/>
                </a:solidFill>
              </a:rPr>
              <a:t>Update acceptance level at the end of each day as follows by referring to data of the remaining needs (the initial value is 0)</a:t>
            </a:r>
            <a:endParaRPr sz="2000">
              <a:solidFill>
                <a:srgbClr val="000000"/>
              </a:solidFill>
            </a:endParaRPr>
          </a:p>
        </p:txBody>
      </p:sp>
      <p:pic>
        <p:nvPicPr>
          <p:cNvPr id="2" name="オーディオ 1">
            <a:hlinkClick r:id="" action="ppaction://media"/>
            <a:extLst>
              <a:ext uri="{FF2B5EF4-FFF2-40B4-BE49-F238E27FC236}">
                <a16:creationId xmlns:a16="http://schemas.microsoft.com/office/drawing/2014/main" id="{9F26B21A-F564-6D40-9AD2-C2B812B1BE6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977"/>
    </mc:Choice>
    <mc:Fallback xmlns="">
      <p:transition spd="slow" advTm="339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559</TotalTime>
  <Words>1429</Words>
  <Application>Microsoft Macintosh PowerPoint</Application>
  <PresentationFormat>画面に合わせる (16:9)</PresentationFormat>
  <Paragraphs>169</Paragraphs>
  <Slides>13</Slides>
  <Notes>13</Notes>
  <HiddenSlides>0</HiddenSlides>
  <MMClips>13</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13</vt:i4>
      </vt:variant>
    </vt:vector>
  </HeadingPairs>
  <TitlesOfParts>
    <vt:vector size="18" baseType="lpstr">
      <vt:lpstr>Arial</vt:lpstr>
      <vt:lpstr>Times New Roman</vt:lpstr>
      <vt:lpstr>PT Sans Narrow</vt:lpstr>
      <vt:lpstr>Open Sans</vt:lpstr>
      <vt:lpstr>Tropic</vt:lpstr>
      <vt:lpstr>SuzukaAgent</vt:lpstr>
      <vt:lpstr>Table of Contents</vt:lpstr>
      <vt:lpstr>Introduction 1/3</vt:lpstr>
      <vt:lpstr>Introduction 2/3 ~Disadvantage Situation~</vt:lpstr>
      <vt:lpstr>Introduction 3/3 ~Definitions of Words~</vt:lpstr>
      <vt:lpstr>Proposal Strategy 1/2</vt:lpstr>
      <vt:lpstr>Proposal Strategy 2/2 ~Reinforcement Learning Settings~</vt:lpstr>
      <vt:lpstr>Acceptance Strategy 1/2</vt:lpstr>
      <vt:lpstr>Acceptance Strategy 2/2 ~The Way of Updata Acceptance Level~</vt:lpstr>
      <vt:lpstr>Evaluation 1/3</vt:lpstr>
      <vt:lpstr>Evaluation 2/3</vt:lpstr>
      <vt:lpstr>Evaluation 3/3</vt:lpstr>
      <vt:lpstr>Conclusion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SuzukaAgent</dc:title>
  <cp:lastModifiedBy>Microsoft Office User</cp:lastModifiedBy>
  <cp:revision>6</cp:revision>
  <dcterms:modified xsi:type="dcterms:W3CDTF">2024-05-01T08:12:06Z</dcterms:modified>
</cp:coreProperties>
</file>